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39"/>
  </p:notesMasterIdLst>
  <p:sldIdLst>
    <p:sldId id="296" r:id="rId2"/>
    <p:sldId id="299" r:id="rId3"/>
    <p:sldId id="442" r:id="rId4"/>
    <p:sldId id="399" r:id="rId5"/>
    <p:sldId id="400" r:id="rId6"/>
    <p:sldId id="401" r:id="rId7"/>
    <p:sldId id="402" r:id="rId8"/>
    <p:sldId id="469" r:id="rId9"/>
    <p:sldId id="494" r:id="rId10"/>
    <p:sldId id="403" r:id="rId11"/>
    <p:sldId id="590" r:id="rId12"/>
    <p:sldId id="592" r:id="rId13"/>
    <p:sldId id="593" r:id="rId14"/>
    <p:sldId id="445" r:id="rId15"/>
    <p:sldId id="594" r:id="rId16"/>
    <p:sldId id="595" r:id="rId17"/>
    <p:sldId id="478" r:id="rId18"/>
    <p:sldId id="598" r:id="rId19"/>
    <p:sldId id="600" r:id="rId20"/>
    <p:sldId id="601" r:id="rId21"/>
    <p:sldId id="407" r:id="rId22"/>
    <p:sldId id="602" r:id="rId23"/>
    <p:sldId id="603" r:id="rId24"/>
    <p:sldId id="607" r:id="rId25"/>
    <p:sldId id="596" r:id="rId26"/>
    <p:sldId id="597" r:id="rId27"/>
    <p:sldId id="599" r:id="rId28"/>
    <p:sldId id="606" r:id="rId29"/>
    <p:sldId id="605" r:id="rId30"/>
    <p:sldId id="604" r:id="rId31"/>
    <p:sldId id="414" r:id="rId32"/>
    <p:sldId id="501" r:id="rId33"/>
    <p:sldId id="415" r:id="rId34"/>
    <p:sldId id="608" r:id="rId35"/>
    <p:sldId id="609" r:id="rId36"/>
    <p:sldId id="610" r:id="rId37"/>
    <p:sldId id="453" r:id="rId38"/>
  </p:sldIdLst>
  <p:sldSz cx="9906000" cy="7124700"/>
  <p:notesSz cx="6797675" cy="9926638"/>
  <p:defaultTextStyle>
    <a:defPPr>
      <a:defRPr lang="ko-KR"/>
    </a:defPPr>
    <a:lvl1pPr algn="l" defTabSz="971550" rtl="0" fontAlgn="base" latinLnBrk="1">
      <a:spcBef>
        <a:spcPct val="0"/>
      </a:spcBef>
      <a:spcAft>
        <a:spcPct val="0"/>
      </a:spcAft>
      <a:defRPr kumimoji="1" sz="19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85775" indent="-28575" algn="l" defTabSz="971550" rtl="0" fontAlgn="base" latinLnBrk="1">
      <a:spcBef>
        <a:spcPct val="0"/>
      </a:spcBef>
      <a:spcAft>
        <a:spcPct val="0"/>
      </a:spcAft>
      <a:defRPr kumimoji="1" sz="19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71550" indent="-57150" algn="l" defTabSz="971550" rtl="0" fontAlgn="base" latinLnBrk="1">
      <a:spcBef>
        <a:spcPct val="0"/>
      </a:spcBef>
      <a:spcAft>
        <a:spcPct val="0"/>
      </a:spcAft>
      <a:defRPr kumimoji="1" sz="19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58913" indent="-87313" algn="l" defTabSz="971550" rtl="0" fontAlgn="base" latinLnBrk="1">
      <a:spcBef>
        <a:spcPct val="0"/>
      </a:spcBef>
      <a:spcAft>
        <a:spcPct val="0"/>
      </a:spcAft>
      <a:defRPr kumimoji="1" sz="19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44688" indent="-115888" algn="l" defTabSz="971550" rtl="0" fontAlgn="base" latinLnBrk="1">
      <a:spcBef>
        <a:spcPct val="0"/>
      </a:spcBef>
      <a:spcAft>
        <a:spcPct val="0"/>
      </a:spcAft>
      <a:defRPr kumimoji="1" sz="19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9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9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9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9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76C3"/>
    <a:srgbClr val="4F8CD5"/>
    <a:srgbClr val="95BDF9"/>
    <a:srgbClr val="71A7F7"/>
    <a:srgbClr val="89B7D3"/>
    <a:srgbClr val="37C6C3"/>
    <a:srgbClr val="0000CC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3" autoAdjust="0"/>
    <p:restoredTop sz="99874" autoAdjust="0"/>
  </p:normalViewPr>
  <p:slideViewPr>
    <p:cSldViewPr showGuides="1">
      <p:cViewPr varScale="1">
        <p:scale>
          <a:sx n="77" d="100"/>
          <a:sy n="77" d="100"/>
        </p:scale>
        <p:origin x="-108" y="-108"/>
      </p:cViewPr>
      <p:guideLst>
        <p:guide orient="horz" pos="4467"/>
        <p:guide orient="horz" pos="4194"/>
        <p:guide orient="horz" pos="1518"/>
        <p:guide orient="horz" pos="883"/>
        <p:guide orient="horz" pos="1337"/>
        <p:guide orient="horz" pos="1881"/>
        <p:guide orient="horz" pos="3696"/>
        <p:guide pos="6239"/>
        <p:guide pos="59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780"/>
    </p:cViewPr>
  </p:sorterViewPr>
  <p:notesViewPr>
    <p:cSldViewPr showGuides="1">
      <p:cViewPr varScale="1">
        <p:scale>
          <a:sx n="71" d="100"/>
          <a:sy n="71" d="100"/>
        </p:scale>
        <p:origin x="-2268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831780131208776E-2"/>
          <c:y val="5.9708669875764543E-2"/>
          <c:w val="0.95637182310188162"/>
          <c:h val="0.9008624823291507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2010년</c:v>
                </c:pt>
              </c:strCache>
            </c:strRef>
          </c:tx>
          <c:spPr>
            <a:gradFill rotWithShape="1">
              <a:gsLst>
                <a:gs pos="0">
                  <a:srgbClr val="71A7F7"/>
                </a:gs>
                <a:gs pos="35000">
                  <a:srgbClr val="95BDF9"/>
                </a:gs>
                <a:gs pos="100000">
                  <a:srgbClr val="71A7F7"/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71A7F7"/>
                  </a:gs>
                  <a:gs pos="35000">
                    <a:srgbClr val="95BDF9"/>
                  </a:gs>
                  <a:gs pos="100000">
                    <a:srgbClr val="71A7F7"/>
                  </a:gs>
                </a:gsLst>
                <a:lin ang="1080000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numFmt formatCode="#,##0.0;[Red]\-#,##0.0" sourceLinked="0"/>
            <c:txPr>
              <a:bodyPr/>
              <a:lstStyle/>
              <a:p>
                <a:pPr>
                  <a:defRPr sz="105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74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2011년</c:v>
                </c:pt>
              </c:strCache>
            </c:strRef>
          </c:tx>
          <c:spPr>
            <a:gradFill>
              <a:gsLst>
                <a:gs pos="0">
                  <a:srgbClr val="3776C3"/>
                </a:gs>
                <a:gs pos="50000">
                  <a:srgbClr val="4F8CD5"/>
                </a:gs>
                <a:gs pos="100000">
                  <a:srgbClr val="3776C3"/>
                </a:gs>
              </a:gsLst>
              <a:lin ang="0" scaled="1"/>
            </a:gradFill>
          </c:spPr>
          <c:invertIfNegative val="0"/>
          <c:dLbls>
            <c:txPr>
              <a:bodyPr/>
              <a:lstStyle/>
              <a:p>
                <a:pPr>
                  <a:defRPr sz="105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cat>
          <c:val>
            <c:numRef>
              <c:f>Sheet1!$B$3</c:f>
              <c:numCache>
                <c:formatCode>0.0</c:formatCode>
                <c:ptCount val="1"/>
                <c:pt idx="0">
                  <c:v>73.5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-24"/>
        <c:axId val="177668864"/>
        <c:axId val="177670400"/>
      </c:barChart>
      <c:catAx>
        <c:axId val="177668864"/>
        <c:scaling>
          <c:orientation val="minMax"/>
        </c:scaling>
        <c:delete val="0"/>
        <c:axPos val="b"/>
        <c:numFmt formatCode="#,##0.0;[Red]\-#,##0.0" sourceLinked="0"/>
        <c:majorTickMark val="in"/>
        <c:minorTickMark val="none"/>
        <c:tickLblPos val="none"/>
        <c:spPr>
          <a:ln w="6350">
            <a:solidFill>
              <a:schemeClr val="bg1">
                <a:lumMod val="50000"/>
              </a:schemeClr>
            </a:solidFill>
          </a:ln>
        </c:spPr>
        <c:crossAx val="177670400"/>
        <c:crosses val="autoZero"/>
        <c:auto val="1"/>
        <c:lblAlgn val="ctr"/>
        <c:lblOffset val="100"/>
        <c:noMultiLvlLbl val="0"/>
      </c:catAx>
      <c:valAx>
        <c:axId val="177670400"/>
        <c:scaling>
          <c:orientation val="minMax"/>
          <c:max val="100"/>
          <c:min val="0"/>
        </c:scaling>
        <c:delete val="0"/>
        <c:axPos val="l"/>
        <c:numFmt formatCode="0.0" sourceLinked="1"/>
        <c:majorTickMark val="none"/>
        <c:minorTickMark val="none"/>
        <c:tickLblPos val="none"/>
        <c:spPr>
          <a:ln>
            <a:noFill/>
          </a:ln>
        </c:spPr>
        <c:crossAx val="1776688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3.4203325234394295E-2"/>
          <c:y val="2.6246158657684652E-2"/>
          <c:w val="0.87024690493326828"/>
          <c:h val="8.1331748001055332E-2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산돌고딕 L" pitchFamily="18" charset="-127"/>
          <a:ea typeface="산돌고딕 L" pitchFamily="18" charset="-127"/>
          <a:cs typeface="Arial" pitchFamily="34" charset="0"/>
        </a:defRPr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92790479636207E-3"/>
          <c:y val="0.13049688866644774"/>
          <c:w val="0.97955988503705049"/>
          <c:h val="0.81349652072529022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2,010</c:v>
                </c:pt>
              </c:strCache>
            </c:strRef>
          </c:tx>
          <c:spPr>
            <a:gradFill>
              <a:gsLst>
                <a:gs pos="0">
                  <a:srgbClr val="3776C3"/>
                </a:gs>
                <a:gs pos="50000">
                  <a:srgbClr val="4F8CD5"/>
                </a:gs>
                <a:gs pos="100000">
                  <a:srgbClr val="3776C3"/>
                </a:gs>
              </a:gsLst>
              <a:lin ang="0" scaled="1"/>
            </a:gradFill>
            <a:ln>
              <a:noFill/>
            </a:ln>
          </c:spPr>
          <c:invertIfNegative val="0"/>
          <c:dLbls>
            <c:numFmt formatCode="#,##0.0;[Red]\-#,##0.0" sourceLinked="0"/>
            <c:txPr>
              <a:bodyPr/>
              <a:lstStyle/>
              <a:p>
                <a:pPr>
                  <a:defRPr sz="1100">
                    <a:solidFill>
                      <a:schemeClr val="tx1"/>
                    </a:solidFill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56 친환경 축산을 위한 생균제 생산/공급</c:v>
                </c:pt>
                <c:pt idx="1">
                  <c:v>29 셋째아이상 무상보육</c:v>
                </c:pt>
                <c:pt idx="2">
                  <c:v>10 충청남도 중소기업 해외시장 개척지원</c:v>
                </c:pt>
                <c:pt idx="3">
                  <c:v>11 수요자 중심의 산업입지 적기공급</c:v>
                </c:pt>
                <c:pt idx="4">
                  <c:v>60 쾌적한 교육환경 분위기 조성</c:v>
                </c:pt>
                <c:pt idx="5">
                  <c:v>18 주민 정보화교육</c:v>
                </c:pt>
                <c:pt idx="6">
                  <c:v>38 주민참여형 녹색도시 계획수립방안</c:v>
                </c:pt>
                <c:pt idx="7">
                  <c:v>63 먹는물 2011</c:v>
                </c:pt>
                <c:pt idx="8">
                  <c:v>43 형질변경토지 지목 일제정비 사업</c:v>
                </c:pt>
                <c:pt idx="9">
                  <c:v>33 찾아가는한방 가정방문 진료서비스</c:v>
                </c:pt>
              </c:strCache>
            </c:strRef>
          </c:cat>
          <c:val>
            <c:numRef>
              <c:f>Sheet1!$B$2:$K$2</c:f>
              <c:numCache>
                <c:formatCode>#,##0.0</c:formatCode>
                <c:ptCount val="10"/>
                <c:pt idx="0">
                  <c:v>93.71508225687775</c:v>
                </c:pt>
                <c:pt idx="1">
                  <c:v>87.483908268213227</c:v>
                </c:pt>
                <c:pt idx="2">
                  <c:v>87.15474938350097</c:v>
                </c:pt>
                <c:pt idx="3">
                  <c:v>85.915775788984689</c:v>
                </c:pt>
                <c:pt idx="4">
                  <c:v>85.693297311117874</c:v>
                </c:pt>
                <c:pt idx="5">
                  <c:v>85.563321878859497</c:v>
                </c:pt>
                <c:pt idx="6">
                  <c:v>84.723471676514109</c:v>
                </c:pt>
                <c:pt idx="7">
                  <c:v>84.134606867832517</c:v>
                </c:pt>
                <c:pt idx="8">
                  <c:v>83.796073464430222</c:v>
                </c:pt>
                <c:pt idx="9">
                  <c:v>81.877278686737355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77703168"/>
        <c:axId val="177721344"/>
      </c:barChart>
      <c:catAx>
        <c:axId val="177703168"/>
        <c:scaling>
          <c:orientation val="minMax"/>
        </c:scaling>
        <c:delete val="0"/>
        <c:axPos val="b"/>
        <c:numFmt formatCode="#,##0.0;[Red]\-#,##0.0" sourceLinked="0"/>
        <c:majorTickMark val="in"/>
        <c:minorTickMark val="none"/>
        <c:tickLblPos val="none"/>
        <c:spPr>
          <a:ln w="6350">
            <a:solidFill>
              <a:schemeClr val="bg1">
                <a:lumMod val="50000"/>
              </a:schemeClr>
            </a:solidFill>
          </a:ln>
        </c:spPr>
        <c:crossAx val="177721344"/>
        <c:crosses val="autoZero"/>
        <c:auto val="1"/>
        <c:lblAlgn val="ctr"/>
        <c:lblOffset val="100"/>
        <c:noMultiLvlLbl val="0"/>
      </c:catAx>
      <c:valAx>
        <c:axId val="177721344"/>
        <c:scaling>
          <c:orientation val="minMax"/>
          <c:max val="100"/>
          <c:min val="0"/>
        </c:scaling>
        <c:delete val="0"/>
        <c:axPos val="l"/>
        <c:numFmt formatCode="#,##0.0" sourceLinked="1"/>
        <c:majorTickMark val="none"/>
        <c:minorTickMark val="none"/>
        <c:tickLblPos val="none"/>
        <c:spPr>
          <a:ln>
            <a:noFill/>
          </a:ln>
        </c:spPr>
        <c:crossAx val="177703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산돌고딕 L" pitchFamily="18" charset="-127"/>
          <a:ea typeface="산돌고딕 L" pitchFamily="18" charset="-127"/>
          <a:cs typeface="Arial" pitchFamily="34" charset="0"/>
        </a:defRPr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92790479636207E-3"/>
          <c:y val="0.13049688866644779"/>
          <c:w val="0.97955988503705049"/>
          <c:h val="0.81349652072529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2,010</c:v>
                </c:pt>
              </c:strCache>
            </c:strRef>
          </c:tx>
          <c:spPr>
            <a:gradFill>
              <a:gsLst>
                <a:gs pos="0">
                  <a:srgbClr val="3776C3"/>
                </a:gs>
                <a:gs pos="50000">
                  <a:srgbClr val="4F8CD5"/>
                </a:gs>
                <a:gs pos="100000">
                  <a:srgbClr val="3776C3"/>
                </a:gs>
              </a:gsLst>
              <a:lin ang="0" scaled="1"/>
            </a:gradFill>
            <a:ln>
              <a:noFill/>
            </a:ln>
          </c:spPr>
          <c:invertIfNegative val="0"/>
          <c:dLbls>
            <c:numFmt formatCode="#,##0.0;[Red]\-#,##0.0" sourceLinked="0"/>
            <c:txPr>
              <a:bodyPr/>
              <a:lstStyle/>
              <a:p>
                <a:pPr>
                  <a:defRPr sz="1050">
                    <a:solidFill>
                      <a:schemeClr val="tx1"/>
                    </a:solidFill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Sheet1!$B$1:$K$1</c:f>
              <c:strCache>
                <c:ptCount val="10"/>
                <c:pt idx="0">
                  <c:v>13 신재생에너지 보급</c:v>
                </c:pt>
                <c:pt idx="1">
                  <c:v>31 장애인 생활시설 확충</c:v>
                </c:pt>
                <c:pt idx="2">
                  <c:v>16 지방세(도세) 목표액 달성 추진</c:v>
                </c:pt>
                <c:pt idx="3">
                  <c:v>27 클린 축산업 육성</c:v>
                </c:pt>
                <c:pt idx="4">
                  <c:v>68 프로어업인 발굴 육성</c:v>
                </c:pt>
                <c:pt idx="5">
                  <c:v>12 대 중소기업 동반성장</c:v>
                </c:pt>
                <c:pt idx="6">
                  <c:v>52 충남 브랜드쌀 품질향상</c:v>
                </c:pt>
                <c:pt idx="7">
                  <c:v>54 농업환경보전 및 친환경농산물 안전성향상 기술개발</c:v>
                </c:pt>
                <c:pt idx="8">
                  <c:v>70 황해FEZ 개발사업 추진</c:v>
                </c:pt>
                <c:pt idx="9">
                  <c:v>49 피해주민 배상 및 보상 지원추진</c:v>
                </c:pt>
              </c:strCache>
            </c:strRef>
          </c:cat>
          <c:val>
            <c:numRef>
              <c:f>Sheet1!$B$2:$K$2</c:f>
              <c:numCache>
                <c:formatCode>0.0_ </c:formatCode>
                <c:ptCount val="10"/>
                <c:pt idx="0">
                  <c:v>65.266255771944699</c:v>
                </c:pt>
                <c:pt idx="1">
                  <c:v>64.843727315038848</c:v>
                </c:pt>
                <c:pt idx="2">
                  <c:v>64.728110937490641</c:v>
                </c:pt>
                <c:pt idx="3">
                  <c:v>64.616291951500699</c:v>
                </c:pt>
                <c:pt idx="4">
                  <c:v>62.132287542353595</c:v>
                </c:pt>
                <c:pt idx="5">
                  <c:v>61.05177672419503</c:v>
                </c:pt>
                <c:pt idx="6">
                  <c:v>60.518107416758674</c:v>
                </c:pt>
                <c:pt idx="7">
                  <c:v>57.637702501096044</c:v>
                </c:pt>
                <c:pt idx="8">
                  <c:v>55.311622075693187</c:v>
                </c:pt>
                <c:pt idx="9">
                  <c:v>32.615909935343105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3053184"/>
        <c:axId val="103054720"/>
      </c:barChart>
      <c:catAx>
        <c:axId val="103053184"/>
        <c:scaling>
          <c:orientation val="minMax"/>
        </c:scaling>
        <c:delete val="0"/>
        <c:axPos val="b"/>
        <c:numFmt formatCode="#,##0.0;[Red]\-#,##0.0" sourceLinked="0"/>
        <c:majorTickMark val="in"/>
        <c:minorTickMark val="none"/>
        <c:tickLblPos val="none"/>
        <c:spPr>
          <a:ln w="6350">
            <a:solidFill>
              <a:schemeClr val="bg1">
                <a:lumMod val="50000"/>
              </a:schemeClr>
            </a:solidFill>
          </a:ln>
        </c:spPr>
        <c:crossAx val="103054720"/>
        <c:crosses val="autoZero"/>
        <c:auto val="1"/>
        <c:lblAlgn val="ctr"/>
        <c:lblOffset val="100"/>
        <c:noMultiLvlLbl val="0"/>
      </c:catAx>
      <c:valAx>
        <c:axId val="103054720"/>
        <c:scaling>
          <c:orientation val="minMax"/>
          <c:max val="100"/>
          <c:min val="0"/>
        </c:scaling>
        <c:delete val="0"/>
        <c:axPos val="l"/>
        <c:numFmt formatCode="0.0_ " sourceLinked="1"/>
        <c:majorTickMark val="none"/>
        <c:minorTickMark val="none"/>
        <c:tickLblPos val="none"/>
        <c:spPr>
          <a:ln>
            <a:noFill/>
          </a:ln>
        </c:spPr>
        <c:crossAx val="103053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산돌고딕 L" pitchFamily="18" charset="-127"/>
          <a:ea typeface="산돌고딕 L" pitchFamily="18" charset="-127"/>
          <a:cs typeface="Arial" pitchFamily="34" charset="0"/>
        </a:defRPr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831780131208765E-2"/>
          <c:y val="5.9708669875764522E-2"/>
          <c:w val="0.95637182310188185"/>
          <c:h val="0.9008624823291507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2010년</c:v>
                </c:pt>
              </c:strCache>
            </c:strRef>
          </c:tx>
          <c:spPr>
            <a:gradFill rotWithShape="1">
              <a:gsLst>
                <a:gs pos="0">
                  <a:srgbClr val="71A7F7"/>
                </a:gs>
                <a:gs pos="35000">
                  <a:srgbClr val="95BDF9"/>
                </a:gs>
                <a:gs pos="100000">
                  <a:srgbClr val="71A7F7"/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71A7F7"/>
                  </a:gs>
                  <a:gs pos="35000">
                    <a:srgbClr val="95BDF9"/>
                  </a:gs>
                  <a:gs pos="100000">
                    <a:srgbClr val="71A7F7"/>
                  </a:gs>
                </a:gsLst>
                <a:lin ang="1080000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numFmt formatCode="#,##0.0;[Red]\-#,##0.0" sourceLinked="0"/>
            <c:txPr>
              <a:bodyPr/>
              <a:lstStyle/>
              <a:p>
                <a:pPr>
                  <a:defRPr sz="105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74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2011년</c:v>
                </c:pt>
              </c:strCache>
            </c:strRef>
          </c:tx>
          <c:spPr>
            <a:gradFill>
              <a:gsLst>
                <a:gs pos="0">
                  <a:srgbClr val="3776C3"/>
                </a:gs>
                <a:gs pos="50000">
                  <a:srgbClr val="4F8CD5"/>
                </a:gs>
                <a:gs pos="100000">
                  <a:srgbClr val="3776C3"/>
                </a:gs>
              </a:gsLst>
              <a:lin ang="0" scaled="1"/>
            </a:gradFill>
          </c:spPr>
          <c:invertIfNegative val="0"/>
          <c:dLbls>
            <c:txPr>
              <a:bodyPr/>
              <a:lstStyle/>
              <a:p>
                <a:pPr>
                  <a:defRPr sz="105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cat>
          <c:val>
            <c:numRef>
              <c:f>Sheet1!$B$3</c:f>
              <c:numCache>
                <c:formatCode>0.0</c:formatCode>
                <c:ptCount val="1"/>
                <c:pt idx="0">
                  <c:v>73.5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-24"/>
        <c:axId val="103256832"/>
        <c:axId val="103258368"/>
      </c:barChart>
      <c:catAx>
        <c:axId val="103256832"/>
        <c:scaling>
          <c:orientation val="minMax"/>
        </c:scaling>
        <c:delete val="0"/>
        <c:axPos val="b"/>
        <c:numFmt formatCode="#,##0.0;[Red]\-#,##0.0" sourceLinked="0"/>
        <c:majorTickMark val="in"/>
        <c:minorTickMark val="none"/>
        <c:tickLblPos val="none"/>
        <c:spPr>
          <a:ln w="6350">
            <a:solidFill>
              <a:schemeClr val="bg1">
                <a:lumMod val="50000"/>
              </a:schemeClr>
            </a:solidFill>
          </a:ln>
        </c:spPr>
        <c:crossAx val="103258368"/>
        <c:crosses val="autoZero"/>
        <c:auto val="1"/>
        <c:lblAlgn val="ctr"/>
        <c:lblOffset val="100"/>
        <c:noMultiLvlLbl val="0"/>
      </c:catAx>
      <c:valAx>
        <c:axId val="103258368"/>
        <c:scaling>
          <c:orientation val="minMax"/>
          <c:max val="100"/>
          <c:min val="0"/>
        </c:scaling>
        <c:delete val="0"/>
        <c:axPos val="l"/>
        <c:numFmt formatCode="0.0" sourceLinked="1"/>
        <c:majorTickMark val="none"/>
        <c:minorTickMark val="none"/>
        <c:tickLblPos val="none"/>
        <c:spPr>
          <a:ln>
            <a:noFill/>
          </a:ln>
        </c:spPr>
        <c:crossAx val="1032568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3.4203325234394281E-2"/>
          <c:y val="2.6246158657684652E-2"/>
          <c:w val="0.87024690493326828"/>
          <c:h val="8.1331748001055332E-2"/>
        </c:manualLayout>
      </c:layout>
      <c:overlay val="0"/>
      <c:txPr>
        <a:bodyPr/>
        <a:lstStyle/>
        <a:p>
          <a:pPr>
            <a:defRPr sz="10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산돌고딕 L" pitchFamily="18" charset="-127"/>
          <a:ea typeface="산돌고딕 L" pitchFamily="18" charset="-127"/>
          <a:cs typeface="Arial" pitchFamily="34" charset="0"/>
        </a:defRPr>
      </a:pPr>
      <a:endParaRPr lang="ko-K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565205231001266E-3"/>
          <c:y val="5.4897748285033833E-2"/>
          <c:w val="0.98903567882656818"/>
          <c:h val="0.9056735537216009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2010년</c:v>
                </c:pt>
              </c:strCache>
            </c:strRef>
          </c:tx>
          <c:spPr>
            <a:gradFill>
              <a:gsLst>
                <a:gs pos="0">
                  <a:srgbClr val="71A7F7"/>
                </a:gs>
                <a:gs pos="50000">
                  <a:srgbClr val="95BDF9"/>
                </a:gs>
                <a:gs pos="100000">
                  <a:srgbClr val="71A7F7"/>
                </a:gs>
              </a:gsLst>
              <a:lin ang="0" scaled="1"/>
            </a:gradFill>
            <a:ln w="12700">
              <a:noFill/>
            </a:ln>
          </c:spPr>
          <c:invertIfNegative val="0"/>
          <c:dLbls>
            <c:numFmt formatCode="#,##0.0;[Red]\-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종합만족도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Sheet1!$B$2:$D$2</c:f>
              <c:numCache>
                <c:formatCode>0.0</c:formatCode>
                <c:ptCount val="3"/>
                <c:pt idx="0">
                  <c:v>74</c:v>
                </c:pt>
                <c:pt idx="1">
                  <c:v>74</c:v>
                </c:pt>
                <c:pt idx="2">
                  <c:v>72.3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2011년</c:v>
                </c:pt>
              </c:strCache>
            </c:strRef>
          </c:tx>
          <c:spPr>
            <a:gradFill>
              <a:gsLst>
                <a:gs pos="0">
                  <a:srgbClr val="244C8C"/>
                </a:gs>
                <a:gs pos="50000">
                  <a:srgbClr val="2C5AA6"/>
                </a:gs>
                <a:gs pos="100000">
                  <a:srgbClr val="244C8C"/>
                </a:gs>
              </a:gsLst>
              <a:lin ang="0" scaled="1"/>
            </a:gradFill>
            <a:ln>
              <a:noFill/>
            </a:ln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ko-KR" smtClean="0">
                        <a:solidFill>
                          <a:schemeClr val="tx1"/>
                        </a:solidFill>
                      </a:rPr>
                      <a:t>73.1</a:t>
                    </a:r>
                    <a:endParaRPr lang="ko-KR" alt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;[Red]\-#,##0.0" sourceLinked="0"/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종합만족도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Sheet1!$B$3:$D$3</c:f>
              <c:numCache>
                <c:formatCode>0.0</c:formatCode>
                <c:ptCount val="3"/>
                <c:pt idx="0">
                  <c:v>73.5</c:v>
                </c:pt>
                <c:pt idx="1">
                  <c:v>73.844044863518477</c:v>
                </c:pt>
                <c:pt idx="2">
                  <c:v>73.074162679425839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8"/>
        <c:axId val="178046464"/>
        <c:axId val="178048000"/>
      </c:barChart>
      <c:catAx>
        <c:axId val="178046464"/>
        <c:scaling>
          <c:orientation val="minMax"/>
        </c:scaling>
        <c:delete val="0"/>
        <c:axPos val="b"/>
        <c:numFmt formatCode="#,##0.0;[Red]\-#,##0.0" sourceLinked="0"/>
        <c:majorTickMark val="in"/>
        <c:minorTickMark val="none"/>
        <c:tickLblPos val="none"/>
        <c:spPr>
          <a:ln w="6350">
            <a:solidFill>
              <a:schemeClr val="bg1">
                <a:lumMod val="50000"/>
              </a:schemeClr>
            </a:solidFill>
          </a:ln>
        </c:spPr>
        <c:crossAx val="178048000"/>
        <c:crosses val="autoZero"/>
        <c:auto val="1"/>
        <c:lblAlgn val="ctr"/>
        <c:lblOffset val="100"/>
        <c:noMultiLvlLbl val="0"/>
      </c:catAx>
      <c:valAx>
        <c:axId val="178048000"/>
        <c:scaling>
          <c:orientation val="minMax"/>
          <c:max val="110"/>
          <c:min val="0"/>
        </c:scaling>
        <c:delete val="0"/>
        <c:axPos val="l"/>
        <c:numFmt formatCode="0.0" sourceLinked="1"/>
        <c:majorTickMark val="none"/>
        <c:minorTickMark val="none"/>
        <c:tickLblPos val="none"/>
        <c:spPr>
          <a:ln>
            <a:noFill/>
          </a:ln>
        </c:spPr>
        <c:crossAx val="178046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7284960761935585"/>
          <c:y val="1.0506894688859115E-2"/>
          <c:w val="0.51172881043520491"/>
          <c:h val="8.139704182615178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lang="ko-KR" altLang="en-US" sz="1200" b="0" i="0" u="none" strike="noStrike" kern="1200" baseline="0">
          <a:solidFill>
            <a:prstClr val="black"/>
          </a:solidFill>
          <a:latin typeface="산돌고딕 L" pitchFamily="18" charset="-127"/>
          <a:ea typeface="산돌고딕 L" pitchFamily="18" charset="-127"/>
          <a:cs typeface="Arial" pitchFamily="34" charset="0"/>
        </a:defRPr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565205231001266E-3"/>
          <c:y val="5.4897748285033833E-2"/>
          <c:w val="0.98903567882656818"/>
          <c:h val="0.9056735537216009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2010년</c:v>
                </c:pt>
              </c:strCache>
            </c:strRef>
          </c:tx>
          <c:spPr>
            <a:gradFill>
              <a:gsLst>
                <a:gs pos="0">
                  <a:srgbClr val="71A7F7"/>
                </a:gs>
                <a:gs pos="50000">
                  <a:srgbClr val="95BDF9"/>
                </a:gs>
                <a:gs pos="100000">
                  <a:srgbClr val="71A7F7"/>
                </a:gs>
              </a:gsLst>
              <a:lin ang="0" scaled="1"/>
            </a:gradFill>
            <a:ln w="12700">
              <a:noFill/>
            </a:ln>
          </c:spPr>
          <c:invertIfNegative val="0"/>
          <c:dLbls>
            <c:numFmt formatCode="#,##0.0;[Red]\-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종합만족도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75.3</c:v>
                </c:pt>
                <c:pt idx="1">
                  <c:v>75.3</c:v>
                </c:pt>
                <c:pt idx="2" formatCode="0.0_ ">
                  <c:v>73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2011년</c:v>
                </c:pt>
              </c:strCache>
            </c:strRef>
          </c:tx>
          <c:spPr>
            <a:gradFill>
              <a:gsLst>
                <a:gs pos="0">
                  <a:srgbClr val="244C8C"/>
                </a:gs>
                <a:gs pos="50000">
                  <a:srgbClr val="2C5AA6"/>
                </a:gs>
                <a:gs pos="100000">
                  <a:srgbClr val="244C8C"/>
                </a:gs>
              </a:gsLst>
              <a:lin ang="0" scaled="1"/>
            </a:gradFill>
            <a:ln>
              <a:noFill/>
            </a:ln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en-US" altLang="ko-KR" smtClean="0">
                        <a:solidFill>
                          <a:schemeClr val="tx1"/>
                        </a:solidFill>
                      </a:rPr>
                      <a:t>77.1</a:t>
                    </a:r>
                    <a:endParaRPr lang="ko-KR" altLang="en-US" dirty="0">
                      <a:solidFill>
                        <a:schemeClr val="tx1"/>
                      </a:solidFill>
                    </a:endParaRPr>
                  </a:p>
                </c:rich>
              </c:tx>
              <c:numFmt formatCode="#,##0.0;[Red]\-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;[Red]\-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종합만족도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Sheet1!$B$3:$D$3</c:f>
              <c:numCache>
                <c:formatCode>#,##0.0</c:formatCode>
                <c:ptCount val="3"/>
                <c:pt idx="0">
                  <c:v>77.690397069775528</c:v>
                </c:pt>
                <c:pt idx="1">
                  <c:v>78.243112980130547</c:v>
                </c:pt>
                <c:pt idx="2">
                  <c:v>77.137681159420168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8"/>
        <c:axId val="178554368"/>
        <c:axId val="178555904"/>
      </c:barChart>
      <c:catAx>
        <c:axId val="178554368"/>
        <c:scaling>
          <c:orientation val="minMax"/>
        </c:scaling>
        <c:delete val="0"/>
        <c:axPos val="b"/>
        <c:numFmt formatCode="#,##0.0;[Red]\-#,##0.0" sourceLinked="0"/>
        <c:majorTickMark val="in"/>
        <c:minorTickMark val="none"/>
        <c:tickLblPos val="none"/>
        <c:spPr>
          <a:ln w="6350">
            <a:solidFill>
              <a:schemeClr val="bg1">
                <a:lumMod val="50000"/>
              </a:schemeClr>
            </a:solidFill>
          </a:ln>
        </c:spPr>
        <c:crossAx val="178555904"/>
        <c:crosses val="autoZero"/>
        <c:auto val="1"/>
        <c:lblAlgn val="ctr"/>
        <c:lblOffset val="100"/>
        <c:noMultiLvlLbl val="0"/>
      </c:catAx>
      <c:valAx>
        <c:axId val="178555904"/>
        <c:scaling>
          <c:orientation val="minMax"/>
          <c:max val="110"/>
          <c:min val="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78554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7284960761935591"/>
          <c:y val="1.0506894688859118E-2"/>
          <c:w val="0.51172881043520502"/>
          <c:h val="8.139704182615178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lang="ko-KR" altLang="en-US" sz="1200" b="0" i="0" u="none" strike="noStrike" kern="1200" baseline="0">
          <a:solidFill>
            <a:prstClr val="black"/>
          </a:solidFill>
          <a:latin typeface="산돌고딕 L" pitchFamily="18" charset="-127"/>
          <a:ea typeface="산돌고딕 L" pitchFamily="18" charset="-127"/>
          <a:cs typeface="Arial" pitchFamily="34" charset="0"/>
        </a:defRPr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565205231001266E-3"/>
          <c:y val="5.4897748285033833E-2"/>
          <c:w val="0.98903567882656818"/>
          <c:h val="0.9056735537216009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2010년</c:v>
                </c:pt>
              </c:strCache>
            </c:strRef>
          </c:tx>
          <c:spPr>
            <a:gradFill>
              <a:gsLst>
                <a:gs pos="0">
                  <a:srgbClr val="71A7F7"/>
                </a:gs>
                <a:gs pos="50000">
                  <a:srgbClr val="95BDF9"/>
                </a:gs>
                <a:gs pos="100000">
                  <a:srgbClr val="71A7F7"/>
                </a:gs>
              </a:gsLst>
              <a:lin ang="0" scaled="1"/>
            </a:gradFill>
            <a:ln w="12700">
              <a:noFill/>
            </a:ln>
          </c:spPr>
          <c:invertIfNegative val="0"/>
          <c:dLbls>
            <c:numFmt formatCode="#,##0.0;[Red]\-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종합만족도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73.400000000000006</c:v>
                </c:pt>
                <c:pt idx="1">
                  <c:v>73.400000000000006</c:v>
                </c:pt>
                <c:pt idx="2">
                  <c:v>71.7</c:v>
                </c:pt>
              </c:numCache>
            </c:numRef>
          </c:val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2011년</c:v>
                </c:pt>
              </c:strCache>
            </c:strRef>
          </c:tx>
          <c:spPr>
            <a:gradFill>
              <a:gsLst>
                <a:gs pos="0">
                  <a:srgbClr val="244C8C"/>
                </a:gs>
                <a:gs pos="50000">
                  <a:srgbClr val="2C5AA6"/>
                </a:gs>
                <a:gs pos="100000">
                  <a:srgbClr val="244C8C"/>
                </a:gs>
              </a:gsLst>
              <a:lin ang="0" scaled="1"/>
            </a:gradFill>
            <a:ln>
              <a:noFill/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종합만족도</c:v>
                </c:pt>
                <c:pt idx="1">
                  <c:v>요소만족도</c:v>
                </c:pt>
                <c:pt idx="2">
                  <c:v>전반적만족도</c:v>
                </c:pt>
              </c:strCache>
            </c:strRef>
          </c:cat>
          <c:val>
            <c:numRef>
              <c:f>Sheet1!$B$3:$D$3</c:f>
              <c:numCache>
                <c:formatCode>#,##0.0</c:formatCode>
                <c:ptCount val="3"/>
                <c:pt idx="0">
                  <c:v>71.373680645879773</c:v>
                </c:pt>
                <c:pt idx="1">
                  <c:v>71.675932720330678</c:v>
                </c:pt>
                <c:pt idx="2">
                  <c:v>71.07142857142847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8"/>
        <c:axId val="178725632"/>
        <c:axId val="178727168"/>
      </c:barChart>
      <c:catAx>
        <c:axId val="178725632"/>
        <c:scaling>
          <c:orientation val="minMax"/>
        </c:scaling>
        <c:delete val="0"/>
        <c:axPos val="b"/>
        <c:numFmt formatCode="#,##0.0;[Red]\-#,##0.0" sourceLinked="0"/>
        <c:majorTickMark val="in"/>
        <c:minorTickMark val="none"/>
        <c:tickLblPos val="none"/>
        <c:spPr>
          <a:ln w="6350">
            <a:solidFill>
              <a:schemeClr val="bg1">
                <a:lumMod val="50000"/>
              </a:schemeClr>
            </a:solidFill>
          </a:ln>
        </c:spPr>
        <c:crossAx val="178727168"/>
        <c:crosses val="autoZero"/>
        <c:auto val="1"/>
        <c:lblAlgn val="ctr"/>
        <c:lblOffset val="100"/>
        <c:noMultiLvlLbl val="0"/>
      </c:catAx>
      <c:valAx>
        <c:axId val="178727168"/>
        <c:scaling>
          <c:orientation val="minMax"/>
          <c:max val="110"/>
          <c:min val="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78725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7284960761935596"/>
          <c:y val="1.0506894688859122E-2"/>
          <c:w val="0.51172881043520513"/>
          <c:h val="8.139704182615178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lang="ko-KR" altLang="en-US" sz="1200" b="0" i="0" u="none" strike="noStrike" kern="1200" baseline="0">
          <a:solidFill>
            <a:prstClr val="black"/>
          </a:solidFill>
          <a:latin typeface="산돌고딕 L" pitchFamily="18" charset="-127"/>
          <a:ea typeface="산돌고딕 L" pitchFamily="18" charset="-127"/>
          <a:cs typeface="Arial" pitchFamily="34" charset="0"/>
        </a:defRPr>
      </a:pPr>
      <a:endParaRPr lang="ko-K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813" cy="496888"/>
          </a:xfrm>
          <a:prstGeom prst="rect">
            <a:avLst/>
          </a:prstGeom>
        </p:spPr>
        <p:txBody>
          <a:bodyPr vert="horz" lIns="92772" tIns="46386" rIns="92772" bIns="46386" rtlCol="0"/>
          <a:lstStyle>
            <a:lvl1pPr algn="l" defTabSz="972999" fontAlgn="auto">
              <a:spcBef>
                <a:spcPts val="0"/>
              </a:spcBef>
              <a:spcAft>
                <a:spcPts val="0"/>
              </a:spcAft>
              <a:defRPr kumimoji="0" sz="1200" dirty="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1276" y="0"/>
            <a:ext cx="2944813" cy="496888"/>
          </a:xfrm>
          <a:prstGeom prst="rect">
            <a:avLst/>
          </a:prstGeom>
        </p:spPr>
        <p:txBody>
          <a:bodyPr vert="horz" lIns="92772" tIns="46386" rIns="92772" bIns="46386" rtlCol="0"/>
          <a:lstStyle>
            <a:lvl1pPr algn="r" defTabSz="972999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CA173988-90F4-4ECC-99BC-7199D90A17B9}" type="datetimeFigureOut">
              <a:rPr lang="ko-KR" altLang="en-US"/>
              <a:pPr>
                <a:defRPr/>
              </a:pPr>
              <a:t>2012-06-18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744538"/>
            <a:ext cx="51752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72" tIns="46386" rIns="92772" bIns="46386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6463"/>
            <a:ext cx="5438775" cy="4465637"/>
          </a:xfrm>
          <a:prstGeom prst="rect">
            <a:avLst/>
          </a:prstGeom>
        </p:spPr>
        <p:txBody>
          <a:bodyPr vert="horz" lIns="92772" tIns="46386" rIns="92772" bIns="46386" rtlCol="0">
            <a:normAutofit/>
          </a:bodyPr>
          <a:lstStyle/>
          <a:p>
            <a:pPr lvl="0"/>
            <a:r>
              <a:rPr lang="ko-KR" altLang="en-US" noProof="0" dirty="0" smtClean="0"/>
              <a:t>마스터 텍스트 스타일을 편집합니다</a:t>
            </a:r>
          </a:p>
          <a:p>
            <a:pPr lvl="1"/>
            <a:r>
              <a:rPr lang="ko-KR" altLang="en-US" noProof="0" dirty="0" smtClean="0"/>
              <a:t>둘째 수준</a:t>
            </a:r>
          </a:p>
          <a:p>
            <a:pPr lvl="2"/>
            <a:r>
              <a:rPr lang="ko-KR" altLang="en-US" noProof="0" dirty="0" smtClean="0"/>
              <a:t>셋째 수준</a:t>
            </a:r>
          </a:p>
          <a:p>
            <a:pPr lvl="3"/>
            <a:r>
              <a:rPr lang="ko-KR" altLang="en-US" noProof="0" dirty="0" smtClean="0"/>
              <a:t>넷째 수준</a:t>
            </a:r>
          </a:p>
          <a:p>
            <a:pPr lvl="4"/>
            <a:r>
              <a:rPr lang="ko-KR" altLang="en-US" noProof="0" dirty="0" smtClean="0"/>
              <a:t>다섯째 수준</a:t>
            </a:r>
            <a:endParaRPr lang="ko-KR" altLang="en-US" noProof="0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164"/>
            <a:ext cx="2944813" cy="496887"/>
          </a:xfrm>
          <a:prstGeom prst="rect">
            <a:avLst/>
          </a:prstGeom>
        </p:spPr>
        <p:txBody>
          <a:bodyPr vert="horz" lIns="92772" tIns="46386" rIns="92772" bIns="46386" rtlCol="0" anchor="b"/>
          <a:lstStyle>
            <a:lvl1pPr algn="l" defTabSz="972999" fontAlgn="auto">
              <a:spcBef>
                <a:spcPts val="0"/>
              </a:spcBef>
              <a:spcAft>
                <a:spcPts val="0"/>
              </a:spcAft>
              <a:defRPr kumimoji="0" sz="1200" dirty="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1276" y="9428164"/>
            <a:ext cx="2944813" cy="496887"/>
          </a:xfrm>
          <a:prstGeom prst="rect">
            <a:avLst/>
          </a:prstGeom>
        </p:spPr>
        <p:txBody>
          <a:bodyPr vert="horz" lIns="92772" tIns="46386" rIns="92772" bIns="46386" rtlCol="0" anchor="b"/>
          <a:lstStyle>
            <a:lvl1pPr algn="r" defTabSz="972999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D26F1CB7-F129-48CA-B76A-E5D5F67B2C9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103300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2"/>
          <p:cNvSpPr txBox="1">
            <a:spLocks/>
          </p:cNvSpPr>
          <p:nvPr userDrawn="1"/>
        </p:nvSpPr>
        <p:spPr>
          <a:xfrm>
            <a:off x="9701213" y="6911975"/>
            <a:ext cx="152400" cy="1539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algn="ctr" defTabSz="973104" fontAlgn="auto">
              <a:spcBef>
                <a:spcPts val="0"/>
              </a:spcBef>
              <a:spcAft>
                <a:spcPts val="0"/>
              </a:spcAft>
              <a:defRPr kumimoji="0" sz="100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맑은 고딕" pitchFamily="50" charset="-127"/>
              </a:defRPr>
            </a:lvl1pPr>
          </a:lstStyle>
          <a:p>
            <a:pPr algn="r">
              <a:defRPr/>
            </a:pPr>
            <a:fld id="{2288BA13-D304-46CB-8E12-E65F7F90BDB8}" type="slidenum">
              <a:rPr lang="ko-KR" altLang="en-US" i="1" smtClean="0">
                <a:latin typeface="산돌고딕 L" pitchFamily="18" charset="-127"/>
                <a:ea typeface="산돌고딕 L" pitchFamily="18" charset="-127"/>
              </a:rPr>
              <a:pPr algn="r">
                <a:defRPr/>
              </a:pPr>
              <a:t>‹#›</a:t>
            </a:fld>
            <a:endParaRPr lang="ko-KR" altLang="en-US" i="1" dirty="0">
              <a:latin typeface="산돌고딕 L" pitchFamily="18" charset="-127"/>
              <a:ea typeface="산돌고딕 L" pitchFamily="18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>
          <a:xfrm>
            <a:off x="615159" y="1093856"/>
            <a:ext cx="9017791" cy="270843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9250" y="200025"/>
            <a:ext cx="3154363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620713" y="1093788"/>
            <a:ext cx="9012237" cy="236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4" name="슬라이드 번호 개체 틀 2"/>
          <p:cNvSpPr txBox="1">
            <a:spLocks/>
          </p:cNvSpPr>
          <p:nvPr/>
        </p:nvSpPr>
        <p:spPr>
          <a:xfrm>
            <a:off x="9701213" y="6911975"/>
            <a:ext cx="152400" cy="1539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algn="ctr" defTabSz="973104" fontAlgn="auto">
              <a:spcBef>
                <a:spcPts val="0"/>
              </a:spcBef>
              <a:spcAft>
                <a:spcPts val="0"/>
              </a:spcAft>
              <a:defRPr kumimoji="0" sz="100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  <a:ea typeface="맑은 고딕" pitchFamily="50" charset="-127"/>
              </a:defRPr>
            </a:lvl1pPr>
          </a:lstStyle>
          <a:p>
            <a:pPr algn="r">
              <a:defRPr/>
            </a:pPr>
            <a:fld id="{3A28835A-307C-47BC-A4A1-A0B54473EB3E}" type="slidenum">
              <a:rPr lang="ko-KR" altLang="en-US" i="1" smtClean="0">
                <a:latin typeface="산돌고딕 L" pitchFamily="18" charset="-127"/>
                <a:ea typeface="산돌고딕 L" pitchFamily="18" charset="-127"/>
              </a:rPr>
              <a:pPr algn="r">
                <a:defRPr/>
              </a:pPr>
              <a:t>‹#›</a:t>
            </a:fld>
            <a:endParaRPr lang="ko-KR" altLang="en-US" i="1" dirty="0">
              <a:latin typeface="산돌고딕 L" pitchFamily="18" charset="-127"/>
              <a:ea typeface="산돌고딕 L" pitchFamily="18" charset="-127"/>
            </a:endParaRPr>
          </a:p>
        </p:txBody>
      </p:sp>
      <p:grpSp>
        <p:nvGrpSpPr>
          <p:cNvPr id="1029" name="그룹 10"/>
          <p:cNvGrpSpPr>
            <a:grpSpLocks/>
          </p:cNvGrpSpPr>
          <p:nvPr/>
        </p:nvGrpSpPr>
        <p:grpSpPr bwMode="auto">
          <a:xfrm>
            <a:off x="0" y="0"/>
            <a:ext cx="9907588" cy="7121525"/>
            <a:chOff x="0" y="0"/>
            <a:chExt cx="9907588" cy="7121574"/>
          </a:xfrm>
        </p:grpSpPr>
        <p:sp>
          <p:nvSpPr>
            <p:cNvPr id="22" name="Rectangle 5"/>
            <p:cNvSpPr>
              <a:spLocks noChangeArrowheads="1"/>
            </p:cNvSpPr>
            <p:nvPr/>
          </p:nvSpPr>
          <p:spPr bwMode="auto">
            <a:xfrm>
              <a:off x="169863" y="0"/>
              <a:ext cx="107950" cy="64770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Trebuchet MS" pitchFamily="34" charset="0"/>
                <a:ea typeface="맑은 고딕" pitchFamily="50" charset="-127"/>
              </a:endParaRPr>
            </a:p>
          </p:txBody>
        </p:sp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0" y="7067599"/>
              <a:ext cx="9907588" cy="5397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Trebuchet MS" pitchFamily="34" charset="0"/>
                <a:ea typeface="맑은 고딕" pitchFamily="50" charset="-127"/>
              </a:endParaRPr>
            </a:p>
          </p:txBody>
        </p:sp>
        <p:sp>
          <p:nvSpPr>
            <p:cNvPr id="24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69863" cy="647704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Trebuchet MS" pitchFamily="34" charset="0"/>
                <a:ea typeface="맑은 고딕" pitchFamily="50" charset="-127"/>
              </a:endParaRPr>
            </a:p>
          </p:txBody>
        </p:sp>
        <p:sp>
          <p:nvSpPr>
            <p:cNvPr id="25" name="Rectangle 4"/>
            <p:cNvSpPr>
              <a:spLocks noChangeArrowheads="1"/>
            </p:cNvSpPr>
            <p:nvPr/>
          </p:nvSpPr>
          <p:spPr bwMode="auto">
            <a:xfrm>
              <a:off x="0" y="630242"/>
              <a:ext cx="9907588" cy="17462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Trebuchet MS" pitchFamily="34" charset="0"/>
                <a:ea typeface="맑은 고딕" pitchFamily="50" charset="-127"/>
              </a:endParaRPr>
            </a:p>
          </p:txBody>
        </p:sp>
      </p:grpSp>
      <p:pic>
        <p:nvPicPr>
          <p:cNvPr id="1030" name="Picture 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2013" y="106363"/>
            <a:ext cx="12557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2913" y="6677025"/>
            <a:ext cx="1223962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" y="6710363"/>
            <a:ext cx="1601788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lang="ko-KR" altLang="en-US" sz="2500" dirty="0">
          <a:solidFill>
            <a:srgbClr val="531801"/>
          </a:solidFill>
          <a:latin typeface="산돌고딕B" pitchFamily="18" charset="-127"/>
          <a:ea typeface="산돌고딕B" pitchFamily="18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rgbClr val="531801"/>
          </a:solidFill>
          <a:latin typeface="산돌고딕B" pitchFamily="18" charset="-127"/>
          <a:ea typeface="산돌고딕B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rgbClr val="531801"/>
          </a:solidFill>
          <a:latin typeface="산돌고딕B" pitchFamily="18" charset="-127"/>
          <a:ea typeface="산돌고딕B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rgbClr val="531801"/>
          </a:solidFill>
          <a:latin typeface="산돌고딕B" pitchFamily="18" charset="-127"/>
          <a:ea typeface="산돌고딕B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rgbClr val="531801"/>
          </a:solidFill>
          <a:latin typeface="산돌고딕B" pitchFamily="18" charset="-127"/>
          <a:ea typeface="산돌고딕B" pitchFamily="18" charset="-127"/>
        </a:defRPr>
      </a:lvl5pPr>
      <a:lvl6pPr marL="457200"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rgbClr val="531801"/>
          </a:solidFill>
          <a:latin typeface="산돌고딕B" pitchFamily="18" charset="-127"/>
          <a:ea typeface="산돌고딕B" pitchFamily="18" charset="-127"/>
        </a:defRPr>
      </a:lvl6pPr>
      <a:lvl7pPr marL="914400"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rgbClr val="531801"/>
          </a:solidFill>
          <a:latin typeface="산돌고딕B" pitchFamily="18" charset="-127"/>
          <a:ea typeface="산돌고딕B" pitchFamily="18" charset="-127"/>
        </a:defRPr>
      </a:lvl7pPr>
      <a:lvl8pPr marL="1371600"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rgbClr val="531801"/>
          </a:solidFill>
          <a:latin typeface="산돌고딕B" pitchFamily="18" charset="-127"/>
          <a:ea typeface="산돌고딕B" pitchFamily="18" charset="-127"/>
        </a:defRPr>
      </a:lvl8pPr>
      <a:lvl9pPr marL="1828800"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rgbClr val="531801"/>
          </a:solidFill>
          <a:latin typeface="산돌고딕B" pitchFamily="18" charset="-127"/>
          <a:ea typeface="산돌고딕B" pitchFamily="18" charset="-127"/>
        </a:defRPr>
      </a:lvl9pPr>
    </p:titleStyle>
    <p:bodyStyle>
      <a:lvl1pPr marL="203200" indent="-203200" algn="l" defTabSz="971550" rtl="0" eaLnBrk="0" fontAlgn="base" hangingPunct="0">
        <a:lnSpc>
          <a:spcPct val="110000"/>
        </a:lnSpc>
        <a:spcBef>
          <a:spcPts val="400"/>
        </a:spcBef>
        <a:spcAft>
          <a:spcPct val="0"/>
        </a:spcAft>
        <a:buClr>
          <a:srgbClr val="3C6EC8"/>
        </a:buClr>
        <a:buSzPct val="120000"/>
        <a:buBlip>
          <a:blip r:embed="rId7"/>
        </a:buBlip>
        <a:defRPr kumimoji="1" lang="ko-KR" altLang="en-US" sz="1400" kern="1200" dirty="0">
          <a:solidFill>
            <a:schemeClr val="tx1"/>
          </a:solidFill>
          <a:latin typeface="산돌고딕 L" pitchFamily="18" charset="-127"/>
          <a:ea typeface="산돌고딕 L" pitchFamily="18" charset="-127"/>
          <a:cs typeface="+mn-cs"/>
        </a:defRPr>
      </a:lvl1pPr>
      <a:lvl2pPr marL="203200" indent="-203200" algn="l" defTabSz="971550" rtl="0" eaLnBrk="0" fontAlgn="base" latinLnBrk="1" hangingPunct="0">
        <a:spcBef>
          <a:spcPts val="600"/>
        </a:spcBef>
        <a:spcAft>
          <a:spcPct val="0"/>
        </a:spcAft>
        <a:buClr>
          <a:srgbClr val="3C6EC8"/>
        </a:buClr>
        <a:buSzPct val="120000"/>
        <a:buBlip>
          <a:blip r:embed="rId7"/>
        </a:buBlip>
        <a:defRPr kumimoji="1" lang="ko-KR" altLang="en-US" sz="1500" kern="1200">
          <a:solidFill>
            <a:schemeClr val="tx1"/>
          </a:solidFill>
          <a:latin typeface="산돌명조 M" pitchFamily="18" charset="-127"/>
          <a:ea typeface="산돌명조 M" pitchFamily="18" charset="-127"/>
          <a:cs typeface="+mn-cs"/>
        </a:defRPr>
      </a:lvl2pPr>
      <a:lvl3pPr marL="203200" indent="-203200" algn="l" defTabSz="971550" rtl="0" eaLnBrk="0" fontAlgn="base" latinLnBrk="1" hangingPunct="0">
        <a:spcBef>
          <a:spcPts val="600"/>
        </a:spcBef>
        <a:spcAft>
          <a:spcPct val="0"/>
        </a:spcAft>
        <a:buClr>
          <a:srgbClr val="3C6EC8"/>
        </a:buClr>
        <a:buSzPct val="120000"/>
        <a:buBlip>
          <a:blip r:embed="rId7"/>
        </a:buBlip>
        <a:defRPr kumimoji="1" lang="ko-KR" altLang="en-US" sz="1500" kern="1200">
          <a:solidFill>
            <a:schemeClr val="tx1"/>
          </a:solidFill>
          <a:latin typeface="산돌명조 M" pitchFamily="18" charset="-127"/>
          <a:ea typeface="산돌명조 M" pitchFamily="18" charset="-127"/>
          <a:cs typeface="+mn-cs"/>
        </a:defRPr>
      </a:lvl3pPr>
      <a:lvl4pPr marL="203200" indent="-203200" algn="l" defTabSz="971550" rtl="0" eaLnBrk="0" fontAlgn="base" latinLnBrk="1" hangingPunct="0">
        <a:spcBef>
          <a:spcPts val="600"/>
        </a:spcBef>
        <a:spcAft>
          <a:spcPct val="0"/>
        </a:spcAft>
        <a:buClr>
          <a:srgbClr val="3C6EC8"/>
        </a:buClr>
        <a:buSzPct val="120000"/>
        <a:buBlip>
          <a:blip r:embed="rId7"/>
        </a:buBlip>
        <a:defRPr kumimoji="1" lang="ko-KR" altLang="en-US" sz="1500" kern="1200">
          <a:solidFill>
            <a:schemeClr val="tx1"/>
          </a:solidFill>
          <a:latin typeface="산돌명조 M" pitchFamily="18" charset="-127"/>
          <a:ea typeface="산돌명조 M" pitchFamily="18" charset="-127"/>
          <a:cs typeface="+mn-cs"/>
        </a:defRPr>
      </a:lvl4pPr>
      <a:lvl5pPr marL="203200" indent="-203200" algn="l" defTabSz="971550" rtl="0" eaLnBrk="0" fontAlgn="base" latinLnBrk="1" hangingPunct="0">
        <a:spcBef>
          <a:spcPts val="600"/>
        </a:spcBef>
        <a:spcAft>
          <a:spcPct val="0"/>
        </a:spcAft>
        <a:buClr>
          <a:srgbClr val="3C6EC8"/>
        </a:buClr>
        <a:buSzPct val="120000"/>
        <a:buBlip>
          <a:blip r:embed="rId7"/>
        </a:buBlip>
        <a:defRPr kumimoji="1" lang="ko-KR" altLang="en-US" sz="1500" kern="1200" dirty="0">
          <a:solidFill>
            <a:schemeClr val="tx1"/>
          </a:solidFill>
          <a:latin typeface="산돌명조 M" pitchFamily="18" charset="-127"/>
          <a:ea typeface="산돌명조 M" pitchFamily="18" charset="-127"/>
          <a:cs typeface="+mn-cs"/>
        </a:defRPr>
      </a:lvl5pPr>
      <a:lvl6pPr marL="2676037" indent="-243276" algn="l" defTabSz="973104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62590" indent="-243276" algn="l" defTabSz="973104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142" indent="-243276" algn="l" defTabSz="973104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35694" indent="-243276" algn="l" defTabSz="973104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73104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6552" algn="l" defTabSz="973104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3104" algn="l" defTabSz="973104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9657" algn="l" defTabSz="973104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6209" algn="l" defTabSz="973104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32761" algn="l" defTabSz="973104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19313" algn="l" defTabSz="973104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05866" algn="l" defTabSz="973104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92418" algn="l" defTabSz="973104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____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oleObject" Target="../embeddings/Microsoft_Excel_97-2003_____2.xls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____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____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oleObject" Target="../embeddings/Microsoft_Excel_97-2003_____5.xls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____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png"/><Relationship Id="rId5" Type="http://schemas.openxmlformats.org/officeDocument/2006/relationships/oleObject" Target="../embeddings/Microsoft_Excel_97-2003_____7.xls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oleObject" Target="../embeddings/Microsoft_Excel_97-2003_____8.xls"/><Relationship Id="rId7" Type="http://schemas.openxmlformats.org/officeDocument/2006/relationships/oleObject" Target="../embeddings/Microsoft_Excel_97-2003_____10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png"/><Relationship Id="rId5" Type="http://schemas.openxmlformats.org/officeDocument/2006/relationships/oleObject" Target="../embeddings/Microsoft_Excel_97-2003_____9.xls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____1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png"/><Relationship Id="rId5" Type="http://schemas.openxmlformats.org/officeDocument/2006/relationships/oleObject" Target="../embeddings/Microsoft_Excel_97-2003_____12.xls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____1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63" y="11113"/>
            <a:ext cx="9705975" cy="186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41"/>
          <p:cNvSpPr>
            <a:spLocks noChangeArrowheads="1"/>
          </p:cNvSpPr>
          <p:nvPr/>
        </p:nvSpPr>
        <p:spPr bwMode="auto">
          <a:xfrm>
            <a:off x="-1588" y="2108200"/>
            <a:ext cx="9907588" cy="935038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100000">
                <a:srgbClr val="FFFFF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latinLnBrk="0">
              <a:lnSpc>
                <a:spcPct val="105000"/>
              </a:lnSpc>
              <a:buSzPct val="150000"/>
              <a:buFontTx/>
              <a:buBlip>
                <a:blip r:embed="rId3"/>
              </a:buBlip>
            </a:pPr>
            <a:endParaRPr kumimoji="0" lang="ko-KR" altLang="en-US">
              <a:latin typeface="Tahoma" pitchFamily="34" charset="0"/>
              <a:ea typeface="맑은 고딕" pitchFamily="50" charset="-127"/>
            </a:endParaRPr>
          </a:p>
        </p:txBody>
      </p:sp>
      <p:sp>
        <p:nvSpPr>
          <p:cNvPr id="3076" name="Rectangle 10"/>
          <p:cNvSpPr>
            <a:spLocks noChangeArrowheads="1"/>
          </p:cNvSpPr>
          <p:nvPr/>
        </p:nvSpPr>
        <p:spPr bwMode="auto">
          <a:xfrm>
            <a:off x="2624710" y="2410271"/>
            <a:ext cx="4642296" cy="10833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0" lang="en-US" altLang="ko-KR" sz="3600" dirty="0">
                <a:latin typeface="산돌고딕B" pitchFamily="18" charset="-127"/>
                <a:ea typeface="산돌고딕B" pitchFamily="18" charset="-127"/>
              </a:rPr>
              <a:t>2011 </a:t>
            </a:r>
            <a:r>
              <a:rPr kumimoji="0" lang="ko-KR" altLang="en-US" sz="3600" dirty="0" smtClean="0">
                <a:latin typeface="산돌고딕B" pitchFamily="18" charset="-127"/>
                <a:ea typeface="산돌고딕B" pitchFamily="18" charset="-127"/>
              </a:rPr>
              <a:t>고객만족도 조사</a:t>
            </a:r>
            <a:endParaRPr kumimoji="0" lang="en-US" altLang="ko-KR" sz="3600" dirty="0" smtClean="0">
              <a:latin typeface="산돌고딕B" pitchFamily="18" charset="-127"/>
              <a:ea typeface="산돌고딕B" pitchFamily="18" charset="-127"/>
            </a:endParaRPr>
          </a:p>
          <a:p>
            <a:pPr algn="ctr">
              <a:lnSpc>
                <a:spcPct val="110000"/>
              </a:lnSpc>
            </a:pPr>
            <a:r>
              <a:rPr kumimoji="0" lang="ko-KR" altLang="en-US" sz="2800" dirty="0" smtClean="0">
                <a:latin typeface="산돌고딕B" pitchFamily="18" charset="-127"/>
                <a:ea typeface="산돌고딕B" pitchFamily="18" charset="-127"/>
              </a:rPr>
              <a:t>주요시책 </a:t>
            </a:r>
            <a:r>
              <a:rPr kumimoji="0" lang="ko-KR" altLang="en-US" sz="2800" dirty="0">
                <a:latin typeface="산돌고딕B" pitchFamily="18" charset="-127"/>
                <a:ea typeface="산돌고딕B" pitchFamily="18" charset="-127"/>
              </a:rPr>
              <a:t>만족도 평가</a:t>
            </a:r>
            <a:endParaRPr kumimoji="0" lang="ko-KR" altLang="en-US" sz="2000" dirty="0">
              <a:solidFill>
                <a:srgbClr val="000099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077" name="Rectangle 26"/>
          <p:cNvSpPr txBox="1">
            <a:spLocks noGrp="1" noChangeArrowheads="1"/>
          </p:cNvSpPr>
          <p:nvPr/>
        </p:nvSpPr>
        <p:spPr bwMode="auto">
          <a:xfrm>
            <a:off x="2364684" y="4786486"/>
            <a:ext cx="5395708" cy="1692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0" lang="en-US" altLang="ko-KR" sz="2000" dirty="0" smtClean="0">
                <a:latin typeface="산돌고딕B" pitchFamily="18" charset="-127"/>
                <a:ea typeface="산돌고딕B" pitchFamily="18" charset="-127"/>
              </a:rPr>
              <a:t>2012. </a:t>
            </a:r>
            <a:r>
              <a:rPr kumimoji="0" lang="en-US" altLang="ko-KR" sz="2000" dirty="0" smtClean="0">
                <a:latin typeface="산돌고딕B" pitchFamily="18" charset="-127"/>
                <a:ea typeface="산돌고딕B" pitchFamily="18" charset="-127"/>
              </a:rPr>
              <a:t>01</a:t>
            </a:r>
          </a:p>
          <a:p>
            <a:pPr algn="ctr">
              <a:lnSpc>
                <a:spcPct val="110000"/>
              </a:lnSpc>
            </a:pPr>
            <a:endParaRPr kumimoji="0" lang="en-US" altLang="ko-KR" sz="2000" dirty="0">
              <a:latin typeface="산돌고딕B" pitchFamily="18" charset="-127"/>
              <a:ea typeface="산돌고딕B" pitchFamily="18" charset="-127"/>
            </a:endParaRPr>
          </a:p>
          <a:p>
            <a:pPr algn="ctr">
              <a:lnSpc>
                <a:spcPct val="110000"/>
              </a:lnSpc>
            </a:pPr>
            <a:endParaRPr kumimoji="0" lang="en-US" altLang="ko-KR" sz="2000" dirty="0">
              <a:latin typeface="산돌고딕B" pitchFamily="18" charset="-127"/>
              <a:ea typeface="산돌고딕B" pitchFamily="18" charset="-127"/>
            </a:endParaRPr>
          </a:p>
          <a:p>
            <a:pPr algn="ctr">
              <a:lnSpc>
                <a:spcPct val="110000"/>
              </a:lnSpc>
            </a:pPr>
            <a:endParaRPr kumimoji="0" lang="en-US" altLang="ko-KR" sz="2000" dirty="0">
              <a:latin typeface="산돌고딕B" pitchFamily="18" charset="-127"/>
              <a:ea typeface="산돌고딕B" pitchFamily="18" charset="-127"/>
            </a:endParaRPr>
          </a:p>
          <a:p>
            <a:pPr algn="ctr">
              <a:lnSpc>
                <a:spcPct val="110000"/>
              </a:lnSpc>
            </a:pPr>
            <a:r>
              <a:rPr kumimoji="0" lang="ko-KR" altLang="en-US" sz="2000" dirty="0" smtClean="0">
                <a:latin typeface="산돌고딕B" pitchFamily="18" charset="-127"/>
                <a:ea typeface="산돌고딕B" pitchFamily="18" charset="-127"/>
              </a:rPr>
              <a:t>한국정책분석평가학회 </a:t>
            </a:r>
            <a:r>
              <a:rPr kumimoji="0" lang="en-US" altLang="ko-KR" sz="2000" dirty="0">
                <a:latin typeface="산돌고딕B" pitchFamily="18" charset="-127"/>
                <a:ea typeface="산돌고딕B" pitchFamily="18" charset="-127"/>
              </a:rPr>
              <a:t>/ </a:t>
            </a:r>
            <a:r>
              <a:rPr kumimoji="0" lang="ko-KR" altLang="en-US" sz="2000" dirty="0">
                <a:latin typeface="산돌고딕B" pitchFamily="18" charset="-127"/>
                <a:ea typeface="산돌고딕B" pitchFamily="18" charset="-127"/>
              </a:rPr>
              <a:t>㈜</a:t>
            </a:r>
            <a:r>
              <a:rPr kumimoji="0" lang="ko-KR" altLang="en-US" sz="2000" dirty="0" err="1">
                <a:latin typeface="산돌고딕B" pitchFamily="18" charset="-127"/>
                <a:ea typeface="산돌고딕B" pitchFamily="18" charset="-127"/>
              </a:rPr>
              <a:t>아이앤리서치컨설팅</a:t>
            </a:r>
            <a:endParaRPr kumimoji="0" lang="en-US" altLang="ko-KR" sz="20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078" name="Text Box 57"/>
          <p:cNvSpPr txBox="1">
            <a:spLocks noChangeArrowheads="1"/>
          </p:cNvSpPr>
          <p:nvPr/>
        </p:nvSpPr>
        <p:spPr bwMode="auto">
          <a:xfrm>
            <a:off x="7545388" y="177800"/>
            <a:ext cx="1128712" cy="231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US" altLang="ko-KR" sz="1500" b="1" i="1">
                <a:latin typeface="Constantia" pitchFamily="18" charset="0"/>
                <a:ea typeface="맑은 고딕" pitchFamily="50" charset="-127"/>
              </a:rPr>
              <a:t>Prepared for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0" y="1903413"/>
            <a:ext cx="9904413" cy="730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lIns="0" tIns="0" rIns="0" bIns="0" anchor="ctr"/>
          <a:lstStyle/>
          <a:p>
            <a:pPr algn="ctr" defTabSz="973104" fontAlgn="ctr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900" dirty="0">
              <a:solidFill>
                <a:srgbClr val="000000"/>
              </a:solidFill>
              <a:latin typeface="Trebuchet MS" pitchFamily="34" charset="0"/>
              <a:ea typeface="맑은 고딕" pitchFamily="50" charset="-127"/>
            </a:endParaRPr>
          </a:p>
        </p:txBody>
      </p:sp>
      <p:sp>
        <p:nvSpPr>
          <p:cNvPr id="3080" name="직사각형 30"/>
          <p:cNvSpPr>
            <a:spLocks noChangeArrowheads="1"/>
          </p:cNvSpPr>
          <p:nvPr/>
        </p:nvSpPr>
        <p:spPr bwMode="auto">
          <a:xfrm>
            <a:off x="0" y="2012950"/>
            <a:ext cx="9904413" cy="1285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fontAlgn="ctr"/>
            <a:endParaRPr kumimoji="0" lang="ko-KR" altLang="en-US" sz="900">
              <a:solidFill>
                <a:srgbClr val="000000"/>
              </a:solidFill>
              <a:latin typeface="Trebuchet MS" pitchFamily="34" charset="0"/>
              <a:ea typeface="맑은 고딕" pitchFamily="50" charset="-127"/>
            </a:endParaRPr>
          </a:p>
        </p:txBody>
      </p:sp>
      <p:pic>
        <p:nvPicPr>
          <p:cNvPr id="308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2013" y="466725"/>
            <a:ext cx="12557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42"/>
          <p:cNvSpPr>
            <a:spLocks noChangeArrowheads="1"/>
          </p:cNvSpPr>
          <p:nvPr/>
        </p:nvSpPr>
        <p:spPr bwMode="auto">
          <a:xfrm>
            <a:off x="200472" y="105966"/>
            <a:ext cx="1224012" cy="3714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defRPr/>
            </a:pPr>
            <a:r>
              <a:rPr kumimoji="0" lang="ko-KR" altLang="en-US" sz="1600" smtClean="0">
                <a:latin typeface="산돌고딕 L" pitchFamily="18" charset="-127"/>
                <a:ea typeface="산돌고딕 L" pitchFamily="18" charset="-127"/>
              </a:rPr>
              <a:t>최종보고서</a:t>
            </a:r>
            <a:endParaRPr kumimoji="0" lang="ko-KR" altLang="en-US" sz="1600" dirty="0">
              <a:latin typeface="산돌고딕 L" pitchFamily="18" charset="-127"/>
              <a:ea typeface="산돌고딕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Contents</a:t>
            </a:r>
            <a:endParaRPr/>
          </a:p>
        </p:txBody>
      </p:sp>
      <p:sp>
        <p:nvSpPr>
          <p:cNvPr id="4099" name="Rectangle 146"/>
          <p:cNvSpPr>
            <a:spLocks noChangeArrowheads="1"/>
          </p:cNvSpPr>
          <p:nvPr/>
        </p:nvSpPr>
        <p:spPr bwMode="auto">
          <a:xfrm>
            <a:off x="3601169" y="610022"/>
            <a:ext cx="444817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2000" tIns="180000" rIns="0" bIns="0"/>
          <a:lstStyle/>
          <a:p>
            <a:pPr marL="180975" indent="-180975"/>
            <a:r>
              <a:rPr kumimoji="0" lang="ko-KR" altLang="en-US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제 </a:t>
            </a:r>
            <a:r>
              <a:rPr kumimoji="0" lang="en-US" altLang="ko-KR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1 </a:t>
            </a:r>
            <a:r>
              <a:rPr kumimoji="0" lang="ko-KR" altLang="en-US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장</a:t>
            </a:r>
            <a:r>
              <a:rPr kumimoji="0" lang="en-US" altLang="ko-KR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. </a:t>
            </a:r>
            <a:r>
              <a:rPr kumimoji="0" lang="ko-KR" altLang="en-US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조사개요</a:t>
            </a:r>
          </a:p>
          <a:p>
            <a:pPr marL="180975" indent="-180975"/>
            <a:endParaRPr kumimoji="0" lang="en-US" altLang="ko-KR" sz="1600" b="1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r>
              <a:rPr kumimoji="0" lang="ko-KR" altLang="en-US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제 </a:t>
            </a:r>
            <a:r>
              <a:rPr kumimoji="0" lang="en-US" altLang="ko-KR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2 </a:t>
            </a:r>
            <a:r>
              <a:rPr kumimoji="0" lang="ko-KR" altLang="en-US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장</a:t>
            </a:r>
            <a:r>
              <a:rPr kumimoji="0" lang="en-US" altLang="ko-KR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. </a:t>
            </a:r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필수시책</a:t>
            </a:r>
            <a: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         </a:t>
            </a:r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조사결과 종합</a:t>
            </a:r>
            <a:endParaRPr kumimoji="0" lang="en-US" altLang="ko-KR" sz="1600" b="1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 smtClean="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 smtClean="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제 </a:t>
            </a:r>
            <a:r>
              <a:rPr kumimoji="0" lang="en-US" altLang="ko-KR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3 </a:t>
            </a:r>
            <a:r>
              <a:rPr kumimoji="0" lang="ko-KR" altLang="en-US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장</a:t>
            </a:r>
            <a:r>
              <a:rPr kumimoji="0" lang="en-US" altLang="ko-KR" sz="1600" b="1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. </a:t>
            </a:r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선택시책</a:t>
            </a:r>
            <a: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         </a:t>
            </a:r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조사결과 종합</a:t>
            </a:r>
            <a:endParaRPr kumimoji="0" lang="en-US" altLang="ko-KR" sz="1600" b="1" smtClean="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 smtClean="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 smtClean="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 smtClean="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제 </a:t>
            </a:r>
            <a: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4 </a:t>
            </a:r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장</a:t>
            </a:r>
            <a: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. </a:t>
            </a:r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주요시책 고객만족도</a:t>
            </a:r>
            <a: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         </a:t>
            </a:r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분석결과 요약</a:t>
            </a:r>
            <a:endParaRPr kumimoji="0" lang="en-US" altLang="ko-KR" sz="1600" b="1" smtClean="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 smtClean="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endParaRPr kumimoji="0" lang="en-US" altLang="ko-KR" sz="1600" b="1" smtClean="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80975" indent="-180975"/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제 </a:t>
            </a:r>
            <a: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5 ~ 6</a:t>
            </a:r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장</a:t>
            </a:r>
            <a:r>
              <a:rPr kumimoji="0" lang="en-US" altLang="ko-KR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. </a:t>
            </a:r>
            <a:r>
              <a:rPr kumimoji="0" lang="ko-KR" altLang="en-US" sz="1600" b="1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시책별 결과</a:t>
            </a:r>
            <a:endParaRPr kumimoji="0" lang="en-US" altLang="ko-KR" sz="1600" b="1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4101" name="Text Box 19"/>
          <p:cNvSpPr txBox="1">
            <a:spLocks noChangeArrowheads="1"/>
          </p:cNvSpPr>
          <p:nvPr/>
        </p:nvSpPr>
        <p:spPr bwMode="auto">
          <a:xfrm>
            <a:off x="6846075" y="682030"/>
            <a:ext cx="1890713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>
                <a:latin typeface="산돌고딕 L" pitchFamily="18" charset="-127"/>
                <a:ea typeface="산돌고딕 L" pitchFamily="18" charset="-127"/>
              </a:rPr>
              <a:t>조사 배경 및 목적</a:t>
            </a:r>
            <a:endParaRPr kumimoji="0" lang="en-US" altLang="ko-KR" sz="1400">
              <a:latin typeface="산돌고딕 L" pitchFamily="18" charset="-127"/>
              <a:ea typeface="산돌고딕 L" pitchFamily="18" charset="-127"/>
            </a:endParaRP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>
                <a:latin typeface="산돌고딕 L" pitchFamily="18" charset="-127"/>
                <a:ea typeface="산돌고딕 L" pitchFamily="18" charset="-127"/>
              </a:rPr>
              <a:t>조사의 범위</a:t>
            </a:r>
            <a:endParaRPr kumimoji="0" lang="en-US" altLang="ko-KR" sz="1400">
              <a:latin typeface="산돌고딕 L" pitchFamily="18" charset="-127"/>
              <a:ea typeface="산돌고딕 L" pitchFamily="18" charset="-127"/>
            </a:endParaRP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>
                <a:latin typeface="산돌고딕 L" pitchFamily="18" charset="-127"/>
                <a:ea typeface="산돌고딕 L" pitchFamily="18" charset="-127"/>
              </a:rPr>
              <a:t>조사추진경과</a:t>
            </a:r>
            <a:endParaRPr kumimoji="0" lang="en-US" altLang="ko-KR" sz="1400">
              <a:latin typeface="산돌고딕 L" pitchFamily="18" charset="-127"/>
              <a:ea typeface="산돌고딕 L" pitchFamily="18" charset="-127"/>
            </a:endParaRP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>
                <a:latin typeface="산돌고딕 L" pitchFamily="18" charset="-127"/>
                <a:ea typeface="산돌고딕 L" pitchFamily="18" charset="-127"/>
              </a:rPr>
              <a:t>조사모형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조사항목 구성</a:t>
            </a:r>
            <a:endParaRPr kumimoji="0" lang="en-US" altLang="ko-KR" sz="1400">
              <a:latin typeface="산돌고딕 L" pitchFamily="18" charset="-127"/>
              <a:ea typeface="산돌고딕 L" pitchFamily="18" charset="-127"/>
            </a:endParaRP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en-US" altLang="ko-KR" sz="1400" smtClean="0">
                <a:latin typeface="산돌고딕 L" pitchFamily="18" charset="-127"/>
                <a:ea typeface="산돌고딕 L" pitchFamily="18" charset="-127"/>
              </a:rPr>
              <a:t>2011</a:t>
            </a: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년도 </a:t>
            </a:r>
            <a:r>
              <a:rPr kumimoji="0" lang="ko-KR" altLang="en-US" sz="1400">
                <a:latin typeface="산돌고딕 L" pitchFamily="18" charset="-127"/>
                <a:ea typeface="산돌고딕 L" pitchFamily="18" charset="-127"/>
              </a:rPr>
              <a:t>조사설계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>
                <a:latin typeface="산돌고딕 L" pitchFamily="18" charset="-127"/>
                <a:ea typeface="산돌고딕 L" pitchFamily="18" charset="-127"/>
              </a:rPr>
              <a:t>응답자 특성표</a:t>
            </a:r>
          </a:p>
        </p:txBody>
      </p:sp>
      <p:sp>
        <p:nvSpPr>
          <p:cNvPr id="4102" name="Text Box 19"/>
          <p:cNvSpPr txBox="1">
            <a:spLocks noChangeArrowheads="1"/>
          </p:cNvSpPr>
          <p:nvPr/>
        </p:nvSpPr>
        <p:spPr bwMode="auto">
          <a:xfrm>
            <a:off x="6897216" y="2478609"/>
            <a:ext cx="199093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필수시책 만족도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조사대상자별 만족도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평가요소별 만족도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포트폴리오 분석결과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필수시책별 만족도 종합</a:t>
            </a:r>
            <a:endParaRPr kumimoji="0" lang="ko-KR" altLang="en-US" sz="14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6897216" y="3846761"/>
            <a:ext cx="199093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선택시책 만족도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조사대상자별 만족도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평가요소별 만족도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포트폴리오 분석결과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선택시책별 만족도 종합</a:t>
            </a:r>
            <a:endParaRPr kumimoji="0" lang="ko-KR" altLang="en-US" sz="14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6897216" y="5218534"/>
            <a:ext cx="215283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필수시책 만족도 결과요약</a:t>
            </a:r>
          </a:p>
          <a:p>
            <a:pPr marL="269875" indent="-269875">
              <a:buFont typeface="맑은 고딕" pitchFamily="50" charset="-127"/>
              <a:buAutoNum type="romanUcPeriod"/>
              <a:tabLst>
                <a:tab pos="182563" algn="l"/>
              </a:tabLst>
            </a:pPr>
            <a:r>
              <a:rPr kumimoji="0" lang="ko-KR" altLang="en-US" sz="1400" smtClean="0">
                <a:latin typeface="산돌고딕 L" pitchFamily="18" charset="-127"/>
                <a:ea typeface="산돌고딕 L" pitchFamily="18" charset="-127"/>
              </a:rPr>
              <a:t>선택시책 만족도 결과요약</a:t>
            </a:r>
            <a:endParaRPr kumimoji="0" lang="ko-KR" altLang="en-US" sz="14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6537176" y="629072"/>
            <a:ext cx="0" cy="579600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 descr="03 copy.jpg"/>
          <p:cNvPicPr preferRelativeResize="0">
            <a:picLocks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1826"/>
          <a:stretch>
            <a:fillRect/>
          </a:stretch>
        </p:blipFill>
        <p:spPr bwMode="auto">
          <a:xfrm>
            <a:off x="-1588" y="0"/>
            <a:ext cx="99075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2"/>
          <p:cNvSpPr>
            <a:spLocks noChangeArrowheads="1"/>
          </p:cNvSpPr>
          <p:nvPr/>
        </p:nvSpPr>
        <p:spPr bwMode="gray">
          <a:xfrm>
            <a:off x="2238375" y="2524125"/>
            <a:ext cx="3484563" cy="615950"/>
          </a:xfrm>
          <a:prstGeom prst="rect">
            <a:avLst/>
          </a:prstGeom>
          <a:noFill/>
          <a:ln w="15875" algn="ctr">
            <a:noFill/>
            <a:round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dirty="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제</a:t>
            </a:r>
            <a:r>
              <a:rPr kumimoji="0" lang="en-US" altLang="ko-KR" sz="4000" dirty="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1</a:t>
            </a:r>
            <a:r>
              <a:rPr kumimoji="0" lang="ko-KR" altLang="en-US" sz="4000" dirty="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장</a:t>
            </a:r>
            <a:r>
              <a:rPr kumimoji="0" lang="en-US" altLang="ko-KR" sz="4000" dirty="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. </a:t>
            </a:r>
            <a:r>
              <a:rPr kumimoji="0" lang="ko-KR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조사 개요</a:t>
            </a:r>
          </a:p>
        </p:txBody>
      </p:sp>
      <p:cxnSp>
        <p:nvCxnSpPr>
          <p:cNvPr id="7" name="직선 연결선 6"/>
          <p:cNvCxnSpPr/>
          <p:nvPr/>
        </p:nvCxnSpPr>
        <p:spPr bwMode="auto">
          <a:xfrm flipV="1">
            <a:off x="2239963" y="3181350"/>
            <a:ext cx="7237412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043363" y="3490913"/>
            <a:ext cx="1323975" cy="27003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60363" indent="-360363" defTabSz="973138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Ⅰ. </a:t>
            </a:r>
            <a:r>
              <a:rPr kumimoji="0"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조사의 배경 및 목적</a:t>
            </a:r>
          </a:p>
          <a:p>
            <a:pPr marL="360363" indent="-360363" defTabSz="973138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Ⅱ. </a:t>
            </a:r>
            <a:r>
              <a:rPr kumimoji="0"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조사 범위</a:t>
            </a:r>
          </a:p>
          <a:p>
            <a:pPr marL="360363" indent="-360363" defTabSz="973138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Ⅲ. </a:t>
            </a:r>
            <a:r>
              <a:rPr kumimoji="0"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조사 추진 경과</a:t>
            </a:r>
            <a:endParaRPr kumimoji="0"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Ⅳ. </a:t>
            </a:r>
            <a:r>
              <a:rPr kumimoji="0"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조사모형</a:t>
            </a:r>
            <a:endParaRPr kumimoji="0"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Ⅴ. </a:t>
            </a:r>
            <a:r>
              <a:rPr kumimoji="0"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조사항목의 구성</a:t>
            </a:r>
            <a:endParaRPr kumimoji="0"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Ⅵ. 2011</a:t>
            </a:r>
            <a:r>
              <a:rPr kumimoji="0"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년도 조사 설계</a:t>
            </a:r>
            <a:endParaRPr kumimoji="0"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Ⅶ. </a:t>
            </a:r>
            <a:r>
              <a:rPr kumimoji="0"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응답자 </a:t>
            </a:r>
            <a:r>
              <a:rPr kumimoji="0" lang="ko-KR" alt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특성표</a:t>
            </a:r>
            <a:endParaRPr kumimoji="0"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제목 27"/>
          <p:cNvSpPr>
            <a:spLocks noGrp="1"/>
          </p:cNvSpPr>
          <p:nvPr>
            <p:ph type="title"/>
          </p:nvPr>
        </p:nvSpPr>
        <p:spPr>
          <a:xfrm>
            <a:off x="349250" y="200025"/>
            <a:ext cx="2665413" cy="385763"/>
          </a:xfrm>
        </p:spPr>
        <p:txBody>
          <a:bodyPr/>
          <a:lstStyle/>
          <a:p>
            <a:r>
              <a:rPr lang="en-US" altLang="ko-KR"/>
              <a:t>Ⅰ. </a:t>
            </a:r>
            <a:r>
              <a:t>조사배경 및 목적</a:t>
            </a:r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352425" y="776288"/>
            <a:ext cx="8010525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66700" indent="-266700">
              <a:buFont typeface="산돌고딕B" pitchFamily="18" charset="-127"/>
              <a:buChar char="▷"/>
            </a:pPr>
            <a:r>
              <a:rPr kumimoji="0" lang="ko-KR" altLang="en-US" sz="1500">
                <a:solidFill>
                  <a:srgbClr val="0D0D0D"/>
                </a:solidFill>
                <a:latin typeface="산돌고딕B" pitchFamily="18" charset="-127"/>
                <a:ea typeface="산돌고딕B" pitchFamily="18" charset="-127"/>
              </a:rPr>
              <a:t>본 조사는 충청남도가 추진하고 있는 주요 시책에 대한 고객만족도 수준을 파악하고</a:t>
            </a:r>
            <a:r>
              <a:rPr kumimoji="0" lang="en-US" altLang="ko-KR" sz="1500">
                <a:solidFill>
                  <a:srgbClr val="0D0D0D"/>
                </a:solidFill>
                <a:latin typeface="산돌고딕B" pitchFamily="18" charset="-127"/>
                <a:ea typeface="산돌고딕B" pitchFamily="18" charset="-127"/>
              </a:rPr>
              <a:t>, </a:t>
            </a:r>
            <a:br>
              <a:rPr kumimoji="0" lang="en-US" altLang="ko-KR" sz="1500">
                <a:solidFill>
                  <a:srgbClr val="0D0D0D"/>
                </a:solidFill>
                <a:latin typeface="산돌고딕B" pitchFamily="18" charset="-127"/>
                <a:ea typeface="산돌고딕B" pitchFamily="18" charset="-127"/>
              </a:rPr>
            </a:br>
            <a:r>
              <a:rPr kumimoji="0" lang="ko-KR" altLang="en-US" sz="1500">
                <a:solidFill>
                  <a:srgbClr val="0D0D0D"/>
                </a:solidFill>
                <a:latin typeface="산돌고딕B" pitchFamily="18" charset="-127"/>
                <a:ea typeface="산돌고딕B" pitchFamily="18" charset="-127"/>
              </a:rPr>
              <a:t>그 결과를 바탕으로 고객중심 경영 및 對도민서비스 개선을 위한 방안을 마련하는 데 그 목적이 있음</a:t>
            </a:r>
            <a:r>
              <a:rPr kumimoji="0" lang="en-US" altLang="ko-KR" sz="1500">
                <a:solidFill>
                  <a:srgbClr val="0D0D0D"/>
                </a:solidFill>
                <a:latin typeface="산돌고딕B" pitchFamily="18" charset="-127"/>
                <a:ea typeface="산돌고딕B" pitchFamily="18" charset="-127"/>
              </a:rPr>
              <a:t>.</a:t>
            </a:r>
            <a:endParaRPr kumimoji="0" lang="ko-KR" altLang="en-US" sz="1500">
              <a:solidFill>
                <a:srgbClr val="0D0D0D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6148" name="그룹 46"/>
          <p:cNvGrpSpPr>
            <a:grpSpLocks/>
          </p:cNvGrpSpPr>
          <p:nvPr/>
        </p:nvGrpSpPr>
        <p:grpSpPr bwMode="auto">
          <a:xfrm>
            <a:off x="1685925" y="1776413"/>
            <a:ext cx="7083499" cy="4895850"/>
            <a:chOff x="1676795" y="1776400"/>
            <a:chExt cx="7082536" cy="4895197"/>
          </a:xfrm>
        </p:grpSpPr>
        <p:grpSp>
          <p:nvGrpSpPr>
            <p:cNvPr id="6149" name="그룹 29"/>
            <p:cNvGrpSpPr>
              <a:grpSpLocks/>
            </p:cNvGrpSpPr>
            <p:nvPr/>
          </p:nvGrpSpPr>
          <p:grpSpPr bwMode="auto">
            <a:xfrm>
              <a:off x="1676795" y="1776400"/>
              <a:ext cx="7082536" cy="4465041"/>
              <a:chOff x="1676795" y="2062152"/>
              <a:chExt cx="7082536" cy="4465041"/>
            </a:xfrm>
          </p:grpSpPr>
          <p:sp>
            <p:nvSpPr>
              <p:cNvPr id="31" name="사다리꼴 30"/>
              <p:cNvSpPr/>
              <p:nvPr/>
            </p:nvSpPr>
            <p:spPr>
              <a:xfrm>
                <a:off x="1708541" y="3009763"/>
                <a:ext cx="6479294" cy="590471"/>
              </a:xfrm>
              <a:prstGeom prst="trapezoid">
                <a:avLst>
                  <a:gd name="adj" fmla="val 263030"/>
                </a:avLst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7310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300">
                  <a:latin typeface="산돌고딕 L" pitchFamily="18" charset="-127"/>
                  <a:ea typeface="산돌고딕 L" pitchFamily="18" charset="-127"/>
                </a:endParaRPr>
              </a:p>
            </p:txBody>
          </p:sp>
          <p:sp>
            <p:nvSpPr>
              <p:cNvPr id="32" name="사다리꼴 31"/>
              <p:cNvSpPr/>
              <p:nvPr/>
            </p:nvSpPr>
            <p:spPr>
              <a:xfrm rot="10800000" flipV="1">
                <a:off x="1708541" y="4358957"/>
                <a:ext cx="6479294" cy="588884"/>
              </a:xfrm>
              <a:prstGeom prst="trapezoid">
                <a:avLst>
                  <a:gd name="adj" fmla="val 263030"/>
                </a:avLst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7310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300">
                  <a:latin typeface="산돌고딕 L" pitchFamily="18" charset="-127"/>
                  <a:ea typeface="산돌고딕 L" pitchFamily="18" charset="-127"/>
                </a:endParaRPr>
              </a:p>
            </p:txBody>
          </p:sp>
          <p:sp>
            <p:nvSpPr>
              <p:cNvPr id="6153" name="AutoShape 33"/>
              <p:cNvSpPr>
                <a:spLocks noChangeArrowheads="1"/>
              </p:cNvSpPr>
              <p:nvPr/>
            </p:nvSpPr>
            <p:spPr bwMode="auto">
              <a:xfrm>
                <a:off x="1712597" y="3585608"/>
                <a:ext cx="6480000" cy="734226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12700">
                <a:solidFill>
                  <a:srgbClr val="6396B3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 defTabSz="746125" eaLnBrk="0" hangingPunct="0">
                  <a:buSzPct val="70000"/>
                  <a:buFont typeface="Wingdings" pitchFamily="2" charset="2"/>
                  <a:buNone/>
                </a:pPr>
                <a:r>
                  <a:rPr lang="ko-KR" altLang="en-US" sz="1500">
                    <a:solidFill>
                      <a:schemeClr val="tx2"/>
                    </a:solidFill>
                    <a:latin typeface="산돌고딕B" pitchFamily="18" charset="-127"/>
                    <a:ea typeface="산돌고딕B" pitchFamily="18" charset="-127"/>
                  </a:rPr>
                  <a:t>행정서비스 제공 수준을 조사</a:t>
                </a:r>
                <a:r>
                  <a:rPr lang="en-US" altLang="ko-KR" sz="1500">
                    <a:solidFill>
                      <a:schemeClr val="tx2"/>
                    </a:solidFill>
                    <a:latin typeface="산돌고딕B" pitchFamily="18" charset="-127"/>
                    <a:ea typeface="산돌고딕B" pitchFamily="18" charset="-127"/>
                  </a:rPr>
                  <a:t>․</a:t>
                </a:r>
                <a:r>
                  <a:rPr lang="ko-KR" altLang="en-US" sz="1500">
                    <a:solidFill>
                      <a:schemeClr val="tx2"/>
                    </a:solidFill>
                    <a:latin typeface="산돌고딕B" pitchFamily="18" charset="-127"/>
                    <a:ea typeface="산돌고딕B" pitchFamily="18" charset="-127"/>
                  </a:rPr>
                  <a:t>분석</a:t>
                </a:r>
                <a:r>
                  <a:rPr lang="en-US" altLang="ko-KR" sz="1500">
                    <a:solidFill>
                      <a:schemeClr val="tx2"/>
                    </a:solidFill>
                    <a:latin typeface="산돌고딕B" pitchFamily="18" charset="-127"/>
                    <a:ea typeface="산돌고딕B" pitchFamily="18" charset="-127"/>
                  </a:rPr>
                  <a:t>․</a:t>
                </a:r>
                <a:r>
                  <a:rPr lang="ko-KR" altLang="en-US" sz="1500">
                    <a:solidFill>
                      <a:schemeClr val="tx2"/>
                    </a:solidFill>
                    <a:latin typeface="산돌고딕B" pitchFamily="18" charset="-127"/>
                    <a:ea typeface="산돌고딕B" pitchFamily="18" charset="-127"/>
                  </a:rPr>
                  <a:t>환류</a:t>
                </a:r>
                <a:r>
                  <a:rPr lang="en-US" altLang="ko-KR" sz="1500">
                    <a:solidFill>
                      <a:schemeClr val="tx2"/>
                    </a:solidFill>
                    <a:latin typeface="산돌고딕B" pitchFamily="18" charset="-127"/>
                    <a:ea typeface="산돌고딕B" pitchFamily="18" charset="-127"/>
                  </a:rPr>
                  <a:t>, </a:t>
                </a:r>
                <a:r>
                  <a:rPr lang="ko-KR" altLang="en-US" sz="1500">
                    <a:solidFill>
                      <a:schemeClr val="tx2"/>
                    </a:solidFill>
                    <a:latin typeface="산돌고딕B" pitchFamily="18" charset="-127"/>
                    <a:ea typeface="산돌고딕B" pitchFamily="18" charset="-127"/>
                  </a:rPr>
                  <a:t>개선방향 제시</a:t>
                </a:r>
              </a:p>
            </p:txBody>
          </p:sp>
          <p:sp>
            <p:nvSpPr>
              <p:cNvPr id="6154" name="Oval 80"/>
              <p:cNvSpPr>
                <a:spLocks noChangeArrowheads="1"/>
              </p:cNvSpPr>
              <p:nvPr/>
            </p:nvSpPr>
            <p:spPr bwMode="auto">
              <a:xfrm flipH="1">
                <a:off x="3208050" y="2062152"/>
                <a:ext cx="3491559" cy="1121030"/>
              </a:xfrm>
              <a:prstGeom prst="ellipse">
                <a:avLst/>
              </a:prstGeom>
              <a:gradFill rotWithShape="1">
                <a:gsLst>
                  <a:gs pos="0">
                    <a:srgbClr val="0099CC"/>
                  </a:gs>
                  <a:gs pos="100000">
                    <a:srgbClr val="00475E"/>
                  </a:gs>
                </a:gsLst>
                <a:path path="rect">
                  <a:fillToRect r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/>
                <a:r>
                  <a:rPr lang="ko-KR" altLang="en-US" sz="1400" i="1">
                    <a:solidFill>
                      <a:schemeClr val="bg1"/>
                    </a:solidFill>
                    <a:latin typeface="산돌고딕B" pitchFamily="18" charset="-127"/>
                    <a:ea typeface="산돌고딕B" pitchFamily="18" charset="-127"/>
                  </a:rPr>
                  <a:t>고객중심의 행정문화 정착 유도 및</a:t>
                </a:r>
                <a:endParaRPr lang="en-US" altLang="ko-KR" sz="1400" i="1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</a:endParaRPr>
              </a:p>
              <a:p>
                <a:pPr algn="ctr"/>
                <a:r>
                  <a:rPr lang="ko-KR" altLang="en-US" sz="1400" i="1">
                    <a:solidFill>
                      <a:schemeClr val="bg1"/>
                    </a:solidFill>
                    <a:latin typeface="산돌고딕B" pitchFamily="18" charset="-127"/>
                    <a:ea typeface="산돌고딕B" pitchFamily="18" charset="-127"/>
                  </a:rPr>
                  <a:t>지속적인 행정역량 강화</a:t>
                </a:r>
              </a:p>
            </p:txBody>
          </p:sp>
          <p:grpSp>
            <p:nvGrpSpPr>
              <p:cNvPr id="6155" name="Group 27"/>
              <p:cNvGrpSpPr>
                <a:grpSpLocks/>
              </p:cNvGrpSpPr>
              <p:nvPr/>
            </p:nvGrpSpPr>
            <p:grpSpPr bwMode="auto">
              <a:xfrm>
                <a:off x="1798713" y="3630001"/>
                <a:ext cx="709323" cy="649196"/>
                <a:chOff x="4807" y="467"/>
                <a:chExt cx="742" cy="270"/>
              </a:xfrm>
            </p:grpSpPr>
            <p:pic>
              <p:nvPicPr>
                <p:cNvPr id="6170" name="Picture 28" descr="큰공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lum bright="12000"/>
                </a:blip>
                <a:srcRect/>
                <a:stretch>
                  <a:fillRect/>
                </a:stretch>
              </p:blipFill>
              <p:spPr bwMode="auto">
                <a:xfrm>
                  <a:off x="4807" y="467"/>
                  <a:ext cx="742" cy="2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171" name="Rectangle 29"/>
                <p:cNvSpPr>
                  <a:spLocks noChangeArrowheads="1"/>
                </p:cNvSpPr>
                <p:nvPr/>
              </p:nvSpPr>
              <p:spPr bwMode="auto">
                <a:xfrm>
                  <a:off x="4994" y="557"/>
                  <a:ext cx="362" cy="96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 defTabSz="1011238"/>
                  <a:r>
                    <a:rPr kumimoji="0" lang="ko-KR" altLang="en-US" sz="1500">
                      <a:solidFill>
                        <a:srgbClr val="000000"/>
                      </a:solidFill>
                      <a:latin typeface="산돌고딕B" pitchFamily="18" charset="-127"/>
                      <a:ea typeface="산돌고딕B" pitchFamily="18" charset="-127"/>
                    </a:rPr>
                    <a:t>목표</a:t>
                  </a:r>
                </a:p>
              </p:txBody>
            </p:sp>
          </p:grpSp>
          <p:sp>
            <p:nvSpPr>
              <p:cNvPr id="36" name="모서리가 둥근 직사각형 35"/>
              <p:cNvSpPr/>
              <p:nvPr/>
            </p:nvSpPr>
            <p:spPr>
              <a:xfrm>
                <a:off x="1702195" y="5049579"/>
                <a:ext cx="1584000" cy="324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defTabSz="97310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300" dirty="0">
                    <a:solidFill>
                      <a:srgbClr val="000000"/>
                    </a:solidFill>
                    <a:latin typeface="산돌고딕B" pitchFamily="18" charset="-127"/>
                    <a:ea typeface="산돌고딕B" pitchFamily="18" charset="-127"/>
                  </a:rPr>
                  <a:t>고객 만족도 조사 설계</a:t>
                </a:r>
              </a:p>
            </p:txBody>
          </p:sp>
          <p:sp>
            <p:nvSpPr>
              <p:cNvPr id="37" name="모서리가 둥근 직사각형 36"/>
              <p:cNvSpPr/>
              <p:nvPr/>
            </p:nvSpPr>
            <p:spPr>
              <a:xfrm>
                <a:off x="3311671" y="5049579"/>
                <a:ext cx="1584000" cy="324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defTabSz="97310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300" dirty="0">
                    <a:solidFill>
                      <a:srgbClr val="000000"/>
                    </a:solidFill>
                    <a:latin typeface="산돌고딕B" pitchFamily="18" charset="-127"/>
                    <a:ea typeface="산돌고딕B" pitchFamily="18" charset="-127"/>
                  </a:rPr>
                  <a:t>실사 진행 및 관리</a:t>
                </a:r>
              </a:p>
            </p:txBody>
          </p:sp>
          <p:sp>
            <p:nvSpPr>
              <p:cNvPr id="38" name="모서리가 둥근 직사각형 37"/>
              <p:cNvSpPr/>
              <p:nvPr/>
            </p:nvSpPr>
            <p:spPr>
              <a:xfrm>
                <a:off x="4921147" y="5049579"/>
                <a:ext cx="1584000" cy="324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defTabSz="97310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300" dirty="0">
                    <a:solidFill>
                      <a:srgbClr val="000000"/>
                    </a:solidFill>
                    <a:latin typeface="산돌고딕B" pitchFamily="18" charset="-127"/>
                    <a:ea typeface="산돌고딕B" pitchFamily="18" charset="-127"/>
                  </a:rPr>
                  <a:t>자료 처리 및 결과분석</a:t>
                </a:r>
              </a:p>
            </p:txBody>
          </p:sp>
          <p:sp>
            <p:nvSpPr>
              <p:cNvPr id="39" name="모서리가 둥근 직사각형 38"/>
              <p:cNvSpPr/>
              <p:nvPr/>
            </p:nvSpPr>
            <p:spPr>
              <a:xfrm>
                <a:off x="6530624" y="5049579"/>
                <a:ext cx="1584000" cy="324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defTabSz="97310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300">
                    <a:solidFill>
                      <a:srgbClr val="000000"/>
                    </a:solidFill>
                    <a:latin typeface="산돌고딕B" pitchFamily="18" charset="-127"/>
                    <a:ea typeface="산돌고딕B" pitchFamily="18" charset="-127"/>
                  </a:rPr>
                  <a:t>조사결과  </a:t>
                </a:r>
                <a:r>
                  <a:rPr lang="ko-KR" altLang="en-US" sz="1300" smtClean="0">
                    <a:solidFill>
                      <a:srgbClr val="000000"/>
                    </a:solidFill>
                    <a:latin typeface="산돌고딕B" pitchFamily="18" charset="-127"/>
                    <a:ea typeface="산돌고딕B" pitchFamily="18" charset="-127"/>
                  </a:rPr>
                  <a:t>시사점 </a:t>
                </a:r>
                <a:r>
                  <a:rPr lang="ko-KR" altLang="en-US" sz="1300" dirty="0">
                    <a:solidFill>
                      <a:srgbClr val="000000"/>
                    </a:solidFill>
                    <a:latin typeface="산돌고딕B" pitchFamily="18" charset="-127"/>
                    <a:ea typeface="산돌고딕B" pitchFamily="18" charset="-127"/>
                  </a:rPr>
                  <a:t>제시</a:t>
                </a:r>
              </a:p>
            </p:txBody>
          </p:sp>
          <p:sp>
            <p:nvSpPr>
              <p:cNvPr id="40" name="직사각형 39"/>
              <p:cNvSpPr/>
              <p:nvPr/>
            </p:nvSpPr>
            <p:spPr bwMode="auto">
              <a:xfrm>
                <a:off x="1676795" y="5447837"/>
                <a:ext cx="7082536" cy="107935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72000" tIns="0" rIns="0" bIns="0" anchor="ctr"/>
              <a:lstStyle/>
              <a:p>
                <a:pPr marL="134938" indent="-134938" defTabSz="973104" fontAlgn="auto">
                  <a:spcBef>
                    <a:spcPts val="50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kumimoji="0" lang="ko-KR" altLang="en-US" sz="1300" dirty="0">
                    <a:solidFill>
                      <a:schemeClr val="tx1"/>
                    </a:solidFill>
                    <a:latin typeface="산돌고딕 L" pitchFamily="18" charset="-127"/>
                    <a:ea typeface="산돌고딕 L" pitchFamily="18" charset="-127"/>
                  </a:rPr>
                  <a:t>충청남도에서 시행중인 주요시책 고객만족도 수준의 과학적 측정 및 진단</a:t>
                </a:r>
              </a:p>
              <a:p>
                <a:pPr marL="134938" indent="-134938" defTabSz="973104" fontAlgn="auto">
                  <a:spcBef>
                    <a:spcPts val="50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kumimoji="0" lang="ko-KR" altLang="en-US" sz="1300" dirty="0">
                    <a:solidFill>
                      <a:schemeClr val="tx1"/>
                    </a:solidFill>
                    <a:latin typeface="산돌고딕 L" pitchFamily="18" charset="-127"/>
                    <a:ea typeface="산돌고딕 L" pitchFamily="18" charset="-127"/>
                  </a:rPr>
                  <a:t>조사결과의 부서평가 반영을 통해 고객만족경영 마인드 확산과 고객 중심의 행정서비스 구현</a:t>
                </a:r>
              </a:p>
              <a:p>
                <a:pPr marL="134938" indent="-134938" defTabSz="973104" fontAlgn="auto">
                  <a:spcBef>
                    <a:spcPts val="50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kumimoji="0" lang="ko-KR" altLang="en-US" sz="1300" dirty="0">
                    <a:solidFill>
                      <a:schemeClr val="tx1"/>
                    </a:solidFill>
                    <a:latin typeface="산돌고딕 L" pitchFamily="18" charset="-127"/>
                    <a:ea typeface="산돌고딕 L" pitchFamily="18" charset="-127"/>
                  </a:rPr>
                  <a:t>충청남도 각 </a:t>
                </a:r>
                <a:r>
                  <a:rPr kumimoji="0" lang="ko-KR" altLang="en-US" sz="1300" dirty="0" smtClean="0">
                    <a:solidFill>
                      <a:schemeClr val="tx1"/>
                    </a:solidFill>
                    <a:latin typeface="산돌고딕 L" pitchFamily="18" charset="-127"/>
                    <a:ea typeface="산돌고딕 L" pitchFamily="18" charset="-127"/>
                  </a:rPr>
                  <a:t>국</a:t>
                </a:r>
                <a:r>
                  <a:rPr kumimoji="0" lang="en-US" altLang="ko-KR" sz="1300" dirty="0" smtClean="0">
                    <a:solidFill>
                      <a:schemeClr val="tx1"/>
                    </a:solidFill>
                    <a:latin typeface="산돌고딕 L" pitchFamily="18" charset="-127"/>
                    <a:ea typeface="산돌고딕 L" pitchFamily="18" charset="-127"/>
                  </a:rPr>
                  <a:t>, </a:t>
                </a:r>
                <a:r>
                  <a:rPr kumimoji="0" lang="ko-KR" altLang="en-US" sz="1300" dirty="0" smtClean="0">
                    <a:solidFill>
                      <a:schemeClr val="tx1"/>
                    </a:solidFill>
                    <a:latin typeface="산돌고딕 L" pitchFamily="18" charset="-127"/>
                    <a:ea typeface="산돌고딕 L" pitchFamily="18" charset="-127"/>
                  </a:rPr>
                  <a:t>실</a:t>
                </a:r>
                <a:r>
                  <a:rPr kumimoji="0" lang="en-US" altLang="ko-KR" sz="1300" dirty="0" smtClean="0">
                    <a:solidFill>
                      <a:schemeClr val="tx1"/>
                    </a:solidFill>
                    <a:latin typeface="산돌고딕 L" pitchFamily="18" charset="-127"/>
                    <a:ea typeface="산돌고딕 L" pitchFamily="18" charset="-127"/>
                  </a:rPr>
                  <a:t>, </a:t>
                </a:r>
                <a:r>
                  <a:rPr kumimoji="0" lang="ko-KR" altLang="en-US" sz="1300" dirty="0" smtClean="0">
                    <a:solidFill>
                      <a:schemeClr val="tx1"/>
                    </a:solidFill>
                    <a:latin typeface="산돌고딕 L" pitchFamily="18" charset="-127"/>
                    <a:ea typeface="산돌고딕 L" pitchFamily="18" charset="-127"/>
                  </a:rPr>
                  <a:t>과 </a:t>
                </a:r>
                <a:r>
                  <a:rPr kumimoji="0" lang="ko-KR" altLang="en-US" sz="1300" dirty="0">
                    <a:solidFill>
                      <a:schemeClr val="tx1"/>
                    </a:solidFill>
                    <a:latin typeface="산돌고딕 L" pitchFamily="18" charset="-127"/>
                    <a:ea typeface="산돌고딕 L" pitchFamily="18" charset="-127"/>
                  </a:rPr>
                  <a:t>등 정책집행부서의 행정서비스 경쟁력 향상</a:t>
                </a:r>
              </a:p>
              <a:p>
                <a:pPr marL="134938" indent="-134938" defTabSz="973104" fontAlgn="auto">
                  <a:spcBef>
                    <a:spcPts val="50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kumimoji="0" lang="ko-KR" altLang="en-US" sz="1300" dirty="0">
                    <a:solidFill>
                      <a:schemeClr val="tx1"/>
                    </a:solidFill>
                    <a:latin typeface="산돌고딕 L" pitchFamily="18" charset="-127"/>
                    <a:ea typeface="산돌고딕 L" pitchFamily="18" charset="-127"/>
                  </a:rPr>
                  <a:t>각 정책집행부서간 선의의 경쟁을 통한 정책의  질적 수준 향상을 도모</a:t>
                </a:r>
              </a:p>
            </p:txBody>
          </p:sp>
          <p:sp>
            <p:nvSpPr>
              <p:cNvPr id="6169" name="Rectangle 29"/>
              <p:cNvSpPr>
                <a:spLocks noChangeArrowheads="1"/>
              </p:cNvSpPr>
              <p:nvPr/>
            </p:nvSpPr>
            <p:spPr bwMode="auto">
              <a:xfrm>
                <a:off x="3962493" y="4562482"/>
                <a:ext cx="1973297" cy="23083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1011238"/>
                <a:r>
                  <a:rPr kumimoji="0" lang="ko-KR" altLang="en-US" sz="1500">
                    <a:latin typeface="산돌고딕B" pitchFamily="18" charset="-127"/>
                    <a:ea typeface="산돌고딕B" pitchFamily="18" charset="-127"/>
                  </a:rPr>
                  <a:t>주요 </a:t>
                </a:r>
                <a:r>
                  <a:rPr kumimoji="0" lang="en-US" altLang="ko-KR" sz="1500">
                    <a:latin typeface="산돌고딕B" pitchFamily="18" charset="-127"/>
                    <a:ea typeface="산돌고딕B" pitchFamily="18" charset="-127"/>
                  </a:rPr>
                  <a:t>ISSUE </a:t>
                </a:r>
                <a:r>
                  <a:rPr kumimoji="0" lang="ko-KR" altLang="en-US" sz="1500">
                    <a:latin typeface="산돌고딕B" pitchFamily="18" charset="-127"/>
                    <a:ea typeface="산돌고딕B" pitchFamily="18" charset="-127"/>
                  </a:rPr>
                  <a:t>및 해결과제</a:t>
                </a:r>
              </a:p>
            </p:txBody>
          </p:sp>
        </p:grpSp>
        <p:sp>
          <p:nvSpPr>
            <p:cNvPr id="46" name="직사각형 45"/>
            <p:cNvSpPr/>
            <p:nvPr/>
          </p:nvSpPr>
          <p:spPr>
            <a:xfrm>
              <a:off x="2467263" y="6347790"/>
              <a:ext cx="4952327" cy="3238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973104" fontAlgn="auto">
                <a:spcAft>
                  <a:spcPts val="0"/>
                </a:spcAft>
                <a:buSzPct val="150000"/>
                <a:buFont typeface="Wingdings" pitchFamily="2" charset="2"/>
                <a:buNone/>
                <a:defRPr/>
              </a:pPr>
              <a:r>
                <a:rPr kumimoji="0" lang="en-US" altLang="ko-KR" sz="1500" b="1" i="1">
                  <a:solidFill>
                    <a:srgbClr val="0033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산돌고딕B" pitchFamily="18" charset="-127"/>
                  <a:ea typeface="산돌고딕B" pitchFamily="18" charset="-127"/>
                </a:rPr>
                <a:t>'11</a:t>
              </a:r>
              <a:r>
                <a:rPr kumimoji="0" lang="ko-KR" altLang="en-US" sz="1500" b="1" i="1">
                  <a:solidFill>
                    <a:srgbClr val="0033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산돌고딕B" pitchFamily="18" charset="-127"/>
                  <a:ea typeface="산돌고딕B" pitchFamily="18" charset="-127"/>
                </a:rPr>
                <a:t>년 충청남도 주요 시책에 대한 고객만족도 수준 분석</a:t>
              </a:r>
              <a:endParaRPr kumimoji="0" lang="ko-KR" altLang="en-US" sz="1500" b="1" i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산돌고딕B" pitchFamily="18" charset="-127"/>
                <a:ea typeface="산돌고딕B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3"/>
          <p:cNvSpPr>
            <a:spLocks noChangeArrowheads="1"/>
          </p:cNvSpPr>
          <p:nvPr/>
        </p:nvSpPr>
        <p:spPr bwMode="auto">
          <a:xfrm>
            <a:off x="1411288" y="1776413"/>
            <a:ext cx="5837237" cy="1514475"/>
          </a:xfrm>
          <a:prstGeom prst="roundRect">
            <a:avLst>
              <a:gd name="adj" fmla="val 3614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9" name="AutoShape 33"/>
          <p:cNvSpPr>
            <a:spLocks noChangeArrowheads="1"/>
          </p:cNvSpPr>
          <p:nvPr/>
        </p:nvSpPr>
        <p:spPr bwMode="auto">
          <a:xfrm>
            <a:off x="1792288" y="1909763"/>
            <a:ext cx="5380037" cy="466725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7172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1711325" cy="385763"/>
          </a:xfrm>
        </p:spPr>
        <p:txBody>
          <a:bodyPr/>
          <a:lstStyle/>
          <a:p>
            <a:r>
              <a:rPr lang="en-US" altLang="ko-KR"/>
              <a:t>Ⅱ. </a:t>
            </a:r>
            <a:r>
              <a:t>조사 범위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16050" y="1409700"/>
          <a:ext cx="5841771" cy="2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1771"/>
              </a:tblGrid>
              <a:tr h="238785">
                <a:tc>
                  <a:txBody>
                    <a:bodyPr/>
                    <a:lstStyle/>
                    <a:p>
                      <a:pPr marL="0" marR="0" lvl="0" indent="0" algn="ctr" defTabSz="973104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E492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uLnTx/>
                          <a:uFillTx/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단계별 개념 및 주요 내용</a:t>
                      </a: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E4924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uLnTx/>
                        <a:uFillTx/>
                        <a:latin typeface="산돌고딕B" pitchFamily="18" charset="-127"/>
                        <a:ea typeface="산돌고딕B" pitchFamily="18" charset="-127"/>
                        <a:cs typeface="+mn-cs"/>
                      </a:endParaRPr>
                    </a:p>
                  </a:txBody>
                  <a:tcPr marL="0" marR="0" marT="0" marB="7200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AutoShape 33"/>
          <p:cNvSpPr>
            <a:spLocks noChangeArrowheads="1"/>
          </p:cNvSpPr>
          <p:nvPr/>
        </p:nvSpPr>
        <p:spPr bwMode="auto">
          <a:xfrm>
            <a:off x="273050" y="1776413"/>
            <a:ext cx="1003300" cy="1514475"/>
          </a:xfrm>
          <a:prstGeom prst="roundRect">
            <a:avLst>
              <a:gd name="adj" fmla="val 8019"/>
            </a:avLst>
          </a:prstGeom>
          <a:solidFill>
            <a:srgbClr val="DDDDDD"/>
          </a:solidFill>
          <a:ln w="9525">
            <a:solidFill>
              <a:schemeClr val="bg2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wrap="none" lIns="0" tIns="0" rIns="0" bIns="0" anchor="ctr"/>
          <a:lstStyle/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600" dirty="0">
                <a:latin typeface="산돌고딕B" pitchFamily="18" charset="-127"/>
                <a:ea typeface="산돌고딕B" pitchFamily="18" charset="-127"/>
              </a:rPr>
              <a:t>고객 만족도</a:t>
            </a:r>
            <a:endParaRPr kumimoji="0" lang="en-US" altLang="ko-KR" sz="1600" dirty="0">
              <a:latin typeface="산돌고딕B" pitchFamily="18" charset="-127"/>
              <a:ea typeface="산돌고딕B" pitchFamily="18" charset="-127"/>
            </a:endParaRPr>
          </a:p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600" dirty="0">
                <a:latin typeface="산돌고딕B" pitchFamily="18" charset="-127"/>
                <a:ea typeface="산돌고딕B" pitchFamily="18" charset="-127"/>
              </a:rPr>
              <a:t>조사설계 </a:t>
            </a:r>
            <a:r>
              <a:rPr kumimoji="0" lang="en-US" altLang="ko-KR" sz="1600" dirty="0">
                <a:latin typeface="산돌고딕B" pitchFamily="18" charset="-127"/>
                <a:ea typeface="산돌고딕B" pitchFamily="18" charset="-127"/>
              </a:rPr>
              <a:t>1</a:t>
            </a:r>
          </a:p>
        </p:txBody>
      </p:sp>
      <p:sp>
        <p:nvSpPr>
          <p:cNvPr id="7" name="Oval 80"/>
          <p:cNvSpPr>
            <a:spLocks noChangeArrowheads="1"/>
          </p:cNvSpPr>
          <p:nvPr/>
        </p:nvSpPr>
        <p:spPr bwMode="auto">
          <a:xfrm flipH="1">
            <a:off x="1512833" y="1895765"/>
            <a:ext cx="515992" cy="515992"/>
          </a:xfrm>
          <a:prstGeom prst="ellipse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56359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0" tIns="0" r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개념</a:t>
            </a:r>
          </a:p>
        </p:txBody>
      </p:sp>
      <p:sp>
        <p:nvSpPr>
          <p:cNvPr id="8" name="AutoShape 33"/>
          <p:cNvSpPr>
            <a:spLocks noChangeArrowheads="1"/>
          </p:cNvSpPr>
          <p:nvPr/>
        </p:nvSpPr>
        <p:spPr bwMode="auto">
          <a:xfrm>
            <a:off x="2154238" y="2024063"/>
            <a:ext cx="4505325" cy="211137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국</a:t>
            </a:r>
            <a:r>
              <a:rPr kumimoji="0" lang="en-US" altLang="ko-KR" sz="12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·</a:t>
            </a:r>
            <a:r>
              <a:rPr kumimoji="0" lang="ko-KR" altLang="en-US" sz="12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실</a:t>
            </a:r>
            <a:r>
              <a:rPr kumimoji="0" lang="en-US" altLang="ko-KR" sz="12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·</a:t>
            </a:r>
            <a:r>
              <a:rPr kumimoji="0" lang="ko-KR" altLang="en-US" sz="12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과별 고객만족도 측정 시책 선정후 </a:t>
            </a:r>
            <a:r>
              <a:rPr kumimoji="0" lang="ko-KR" altLang="en-US" sz="12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조사대상</a:t>
            </a:r>
            <a:r>
              <a:rPr kumimoji="0" lang="en-US" altLang="ko-KR" sz="12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2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방법</a:t>
            </a:r>
            <a:r>
              <a:rPr kumimoji="0" lang="en-US" altLang="ko-KR" sz="12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2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표본수 </a:t>
            </a:r>
            <a:r>
              <a:rPr kumimoji="0" lang="ko-KR" altLang="en-US" sz="12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정의</a:t>
            </a:r>
            <a:endParaRPr kumimoji="0" lang="en-US" altLang="ko-KR" sz="1200" b="1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2" name="Oval 80"/>
          <p:cNvSpPr>
            <a:spLocks noChangeArrowheads="1"/>
          </p:cNvSpPr>
          <p:nvPr/>
        </p:nvSpPr>
        <p:spPr bwMode="auto">
          <a:xfrm flipH="1">
            <a:off x="1512833" y="2505365"/>
            <a:ext cx="515992" cy="515992"/>
          </a:xfrm>
          <a:prstGeom prst="ellipse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56359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0" tIns="0" r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주요</a:t>
            </a:r>
            <a:endParaRPr kumimoji="0" lang="en-US" altLang="ko-KR" sz="1200" dirty="0">
              <a:solidFill>
                <a:schemeClr val="bg1"/>
              </a:solidFill>
              <a:latin typeface="산돌고딕 M" pitchFamily="18" charset="-127"/>
              <a:ea typeface="산돌고딕 M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내용</a:t>
            </a:r>
          </a:p>
        </p:txBody>
      </p:sp>
      <p:sp>
        <p:nvSpPr>
          <p:cNvPr id="13" name="AutoShape 33"/>
          <p:cNvSpPr>
            <a:spLocks noChangeArrowheads="1"/>
          </p:cNvSpPr>
          <p:nvPr/>
        </p:nvSpPr>
        <p:spPr bwMode="auto">
          <a:xfrm>
            <a:off x="2154238" y="2554288"/>
            <a:ext cx="5163593" cy="695434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 dirty="0" smtClean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정책추진 단위 별 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조사 대상 시책 선정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측정대상 </a:t>
            </a:r>
            <a:r>
              <a:rPr kumimoji="0" lang="ko-KR" altLang="en-US" sz="1200" dirty="0" smtClean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시책 별 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적격 조사대상자 정의 및 조사 대상자 모집단 현황 파악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모집단에 근거한 적정 조사 </a:t>
            </a:r>
            <a:r>
              <a:rPr kumimoji="0" lang="ko-KR" altLang="en-US" sz="1200" dirty="0" smtClean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표본 수 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산출 및 조사방식 결정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4" name="AutoShape 33"/>
          <p:cNvSpPr>
            <a:spLocks noChangeArrowheads="1"/>
          </p:cNvSpPr>
          <p:nvPr/>
        </p:nvSpPr>
        <p:spPr bwMode="auto">
          <a:xfrm>
            <a:off x="7373938" y="1776413"/>
            <a:ext cx="2116137" cy="1514475"/>
          </a:xfrm>
          <a:prstGeom prst="roundRect">
            <a:avLst>
              <a:gd name="adj" fmla="val 3614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사업설명서</a:t>
            </a: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/ 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고객명부 작성</a:t>
            </a:r>
            <a:endParaRPr kumimoji="0" lang="en-US" altLang="ko-KR" sz="120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시책별 설문지 산출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7378700" y="1409700"/>
          <a:ext cx="2117613" cy="2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613"/>
              </a:tblGrid>
              <a:tr h="238785">
                <a:tc>
                  <a:txBody>
                    <a:bodyPr/>
                    <a:lstStyle/>
                    <a:p>
                      <a:pPr marL="0" marR="0" lvl="0" indent="0" algn="ctr" defTabSz="973104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E492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uLnTx/>
                          <a:uFillTx/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단계별 산출물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E492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uLnTx/>
                          <a:uFillTx/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/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E492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uLnTx/>
                          <a:uFillTx/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결과</a:t>
                      </a: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E4924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uLnTx/>
                        <a:uFillTx/>
                        <a:latin typeface="산돌고딕B" pitchFamily="18" charset="-127"/>
                        <a:ea typeface="산돌고딕B" pitchFamily="18" charset="-127"/>
                        <a:cs typeface="+mn-cs"/>
                      </a:endParaRPr>
                    </a:p>
                  </a:txBody>
                  <a:tcPr marL="0" marR="0" marT="0" marB="7200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AutoShape 33"/>
          <p:cNvSpPr>
            <a:spLocks noChangeArrowheads="1"/>
          </p:cNvSpPr>
          <p:nvPr/>
        </p:nvSpPr>
        <p:spPr bwMode="auto">
          <a:xfrm>
            <a:off x="1411288" y="3357563"/>
            <a:ext cx="5837237" cy="1514475"/>
          </a:xfrm>
          <a:prstGeom prst="roundRect">
            <a:avLst>
              <a:gd name="adj" fmla="val 3614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17" name="AutoShape 33"/>
          <p:cNvSpPr>
            <a:spLocks noChangeArrowheads="1"/>
          </p:cNvSpPr>
          <p:nvPr/>
        </p:nvSpPr>
        <p:spPr bwMode="auto">
          <a:xfrm>
            <a:off x="1792288" y="3490913"/>
            <a:ext cx="5380037" cy="466725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18" name="AutoShape 33"/>
          <p:cNvSpPr>
            <a:spLocks noChangeArrowheads="1"/>
          </p:cNvSpPr>
          <p:nvPr/>
        </p:nvSpPr>
        <p:spPr bwMode="auto">
          <a:xfrm>
            <a:off x="273050" y="3357563"/>
            <a:ext cx="1003300" cy="1514475"/>
          </a:xfrm>
          <a:prstGeom prst="roundRect">
            <a:avLst>
              <a:gd name="adj" fmla="val 8019"/>
            </a:avLst>
          </a:prstGeom>
          <a:solidFill>
            <a:srgbClr val="DDDDDD"/>
          </a:solidFill>
          <a:ln w="9525">
            <a:solidFill>
              <a:schemeClr val="bg2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wrap="none" lIns="0" tIns="0" rIns="0" bIns="0" anchor="ctr"/>
          <a:lstStyle/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600" dirty="0">
                <a:latin typeface="산돌고딕B" pitchFamily="18" charset="-127"/>
                <a:ea typeface="산돌고딕B" pitchFamily="18" charset="-127"/>
              </a:rPr>
              <a:t>고객 만족도</a:t>
            </a:r>
            <a:endParaRPr kumimoji="0" lang="en-US" altLang="ko-KR" sz="1600" dirty="0">
              <a:latin typeface="산돌고딕B" pitchFamily="18" charset="-127"/>
              <a:ea typeface="산돌고딕B" pitchFamily="18" charset="-127"/>
            </a:endParaRPr>
          </a:p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600" dirty="0">
                <a:latin typeface="산돌고딕B" pitchFamily="18" charset="-127"/>
                <a:ea typeface="산돌고딕B" pitchFamily="18" charset="-127"/>
              </a:rPr>
              <a:t>조사설계 </a:t>
            </a:r>
            <a:r>
              <a:rPr kumimoji="0" lang="en-US" altLang="ko-KR" sz="1600" dirty="0">
                <a:latin typeface="산돌고딕B" pitchFamily="18" charset="-127"/>
                <a:ea typeface="산돌고딕B" pitchFamily="18" charset="-127"/>
              </a:rPr>
              <a:t>2</a:t>
            </a:r>
          </a:p>
        </p:txBody>
      </p:sp>
      <p:sp>
        <p:nvSpPr>
          <p:cNvPr id="19" name="Oval 80"/>
          <p:cNvSpPr>
            <a:spLocks noChangeArrowheads="1"/>
          </p:cNvSpPr>
          <p:nvPr/>
        </p:nvSpPr>
        <p:spPr bwMode="auto">
          <a:xfrm flipH="1">
            <a:off x="1512833" y="3476915"/>
            <a:ext cx="515992" cy="515992"/>
          </a:xfrm>
          <a:prstGeom prst="ellipse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56359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0" tIns="0" r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개념</a:t>
            </a:r>
          </a:p>
        </p:txBody>
      </p:sp>
      <p:sp>
        <p:nvSpPr>
          <p:cNvPr id="20" name="AutoShape 33"/>
          <p:cNvSpPr>
            <a:spLocks noChangeArrowheads="1"/>
          </p:cNvSpPr>
          <p:nvPr/>
        </p:nvSpPr>
        <p:spPr bwMode="auto">
          <a:xfrm>
            <a:off x="2154238" y="3605213"/>
            <a:ext cx="3657600" cy="263525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행정서비스 고객만족도</a:t>
            </a:r>
            <a:r>
              <a:rPr kumimoji="0" lang="en-US" altLang="ko-KR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  </a:t>
            </a:r>
            <a:r>
              <a:rPr kumimoji="0" lang="ko-KR" altLang="en-US" sz="14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모델에 기반</a:t>
            </a:r>
            <a:r>
              <a:rPr kumimoji="0" lang="en-US" altLang="ko-KR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,</a:t>
            </a:r>
            <a:r>
              <a:rPr kumimoji="0" lang="ko-KR" altLang="en-US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 설문지 확정</a:t>
            </a:r>
            <a:endParaRPr kumimoji="0" lang="en-US" altLang="ko-KR" sz="1400" b="1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21" name="Oval 80"/>
          <p:cNvSpPr>
            <a:spLocks noChangeArrowheads="1"/>
          </p:cNvSpPr>
          <p:nvPr/>
        </p:nvSpPr>
        <p:spPr bwMode="auto">
          <a:xfrm flipH="1">
            <a:off x="1512833" y="4086515"/>
            <a:ext cx="515992" cy="515992"/>
          </a:xfrm>
          <a:prstGeom prst="ellipse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56359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0" tIns="0" r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주요</a:t>
            </a:r>
            <a:endParaRPr kumimoji="0" lang="en-US" altLang="ko-KR" sz="1200" dirty="0">
              <a:solidFill>
                <a:schemeClr val="bg1"/>
              </a:solidFill>
              <a:latin typeface="산돌고딕 M" pitchFamily="18" charset="-127"/>
              <a:ea typeface="산돌고딕 M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내용</a:t>
            </a:r>
          </a:p>
        </p:txBody>
      </p:sp>
      <p:sp>
        <p:nvSpPr>
          <p:cNvPr id="22" name="AutoShape 33"/>
          <p:cNvSpPr>
            <a:spLocks noChangeArrowheads="1"/>
          </p:cNvSpPr>
          <p:nvPr/>
        </p:nvSpPr>
        <p:spPr bwMode="auto">
          <a:xfrm>
            <a:off x="2154238" y="4110038"/>
            <a:ext cx="3789362" cy="515937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업무별 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고객의 특성을 반영한 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조사설문지 개발</a:t>
            </a:r>
            <a:endParaRPr kumimoji="0" lang="en-US" altLang="ko-KR" sz="120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조사의 안정성을 고려하여</a:t>
            </a: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전년도 측정 설문과 일관성 유지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23" name="AutoShape 33"/>
          <p:cNvSpPr>
            <a:spLocks noChangeArrowheads="1"/>
          </p:cNvSpPr>
          <p:nvPr/>
        </p:nvSpPr>
        <p:spPr bwMode="auto">
          <a:xfrm>
            <a:off x="7373938" y="3357563"/>
            <a:ext cx="2116137" cy="1514475"/>
          </a:xfrm>
          <a:prstGeom prst="roundRect">
            <a:avLst>
              <a:gd name="adj" fmla="val 3614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75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개 시책별 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설문지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24" name="AutoShape 33"/>
          <p:cNvSpPr>
            <a:spLocks noChangeArrowheads="1"/>
          </p:cNvSpPr>
          <p:nvPr/>
        </p:nvSpPr>
        <p:spPr bwMode="auto">
          <a:xfrm>
            <a:off x="1411288" y="4957763"/>
            <a:ext cx="5837237" cy="1514475"/>
          </a:xfrm>
          <a:prstGeom prst="roundRect">
            <a:avLst>
              <a:gd name="adj" fmla="val 3614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25" name="AutoShape 33"/>
          <p:cNvSpPr>
            <a:spLocks noChangeArrowheads="1"/>
          </p:cNvSpPr>
          <p:nvPr/>
        </p:nvSpPr>
        <p:spPr bwMode="auto">
          <a:xfrm>
            <a:off x="1792288" y="5091113"/>
            <a:ext cx="5380037" cy="466725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26" name="AutoShape 33"/>
          <p:cNvSpPr>
            <a:spLocks noChangeArrowheads="1"/>
          </p:cNvSpPr>
          <p:nvPr/>
        </p:nvSpPr>
        <p:spPr bwMode="auto">
          <a:xfrm>
            <a:off x="273050" y="4957763"/>
            <a:ext cx="1003300" cy="1514475"/>
          </a:xfrm>
          <a:prstGeom prst="roundRect">
            <a:avLst>
              <a:gd name="adj" fmla="val 8019"/>
            </a:avLst>
          </a:prstGeom>
          <a:solidFill>
            <a:srgbClr val="DDDDDD"/>
          </a:solidFill>
          <a:ln w="9525">
            <a:solidFill>
              <a:schemeClr val="bg2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wrap="none" lIns="0" tIns="0" rIns="0" bIns="0" anchor="ctr"/>
          <a:lstStyle/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600" dirty="0">
                <a:latin typeface="산돌고딕B" pitchFamily="18" charset="-127"/>
                <a:ea typeface="산돌고딕B" pitchFamily="18" charset="-127"/>
              </a:rPr>
              <a:t>실사 진행</a:t>
            </a:r>
            <a:endParaRPr kumimoji="0" lang="en-US" altLang="ko-KR" sz="1600" dirty="0">
              <a:latin typeface="산돌고딕B" pitchFamily="18" charset="-127"/>
              <a:ea typeface="산돌고딕B" pitchFamily="18" charset="-127"/>
            </a:endParaRPr>
          </a:p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600" dirty="0">
                <a:latin typeface="산돌고딕B" pitchFamily="18" charset="-127"/>
                <a:ea typeface="산돌고딕B" pitchFamily="18" charset="-127"/>
              </a:rPr>
              <a:t>및 관리</a:t>
            </a:r>
            <a:endParaRPr kumimoji="0" lang="en-US" altLang="ko-KR" sz="16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27" name="Oval 80"/>
          <p:cNvSpPr>
            <a:spLocks noChangeArrowheads="1"/>
          </p:cNvSpPr>
          <p:nvPr/>
        </p:nvSpPr>
        <p:spPr bwMode="auto">
          <a:xfrm flipH="1">
            <a:off x="1512833" y="5077115"/>
            <a:ext cx="515992" cy="515992"/>
          </a:xfrm>
          <a:prstGeom prst="ellipse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56359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0" tIns="0" r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개념</a:t>
            </a:r>
          </a:p>
        </p:txBody>
      </p:sp>
      <p:sp>
        <p:nvSpPr>
          <p:cNvPr id="28" name="AutoShape 33"/>
          <p:cNvSpPr>
            <a:spLocks noChangeArrowheads="1"/>
          </p:cNvSpPr>
          <p:nvPr/>
        </p:nvSpPr>
        <p:spPr bwMode="auto">
          <a:xfrm>
            <a:off x="2154238" y="5205413"/>
            <a:ext cx="1763712" cy="247650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4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실사 진행 및 관리 실시</a:t>
            </a:r>
            <a:endParaRPr kumimoji="0" lang="en-US" altLang="ko-KR" sz="1400" b="1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29" name="Oval 80"/>
          <p:cNvSpPr>
            <a:spLocks noChangeArrowheads="1"/>
          </p:cNvSpPr>
          <p:nvPr/>
        </p:nvSpPr>
        <p:spPr bwMode="auto">
          <a:xfrm flipH="1">
            <a:off x="1512833" y="5686715"/>
            <a:ext cx="515992" cy="515992"/>
          </a:xfrm>
          <a:prstGeom prst="ellipse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56359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0" tIns="0" r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주요</a:t>
            </a:r>
            <a:endParaRPr kumimoji="0" lang="en-US" altLang="ko-KR" sz="1200" dirty="0">
              <a:solidFill>
                <a:schemeClr val="bg1"/>
              </a:solidFill>
              <a:latin typeface="산돌고딕 M" pitchFamily="18" charset="-127"/>
              <a:ea typeface="산돌고딕 M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내용</a:t>
            </a:r>
          </a:p>
        </p:txBody>
      </p:sp>
      <p:sp>
        <p:nvSpPr>
          <p:cNvPr id="30" name="AutoShape 33"/>
          <p:cNvSpPr>
            <a:spLocks noChangeArrowheads="1"/>
          </p:cNvSpPr>
          <p:nvPr/>
        </p:nvSpPr>
        <p:spPr bwMode="auto">
          <a:xfrm>
            <a:off x="2154238" y="5649913"/>
            <a:ext cx="2740025" cy="809625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 dirty="0" err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면접원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 교육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실사 관리 및 진행상황의 주기적 보고 진행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수집 자료의 데이터 처리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1" name="AutoShape 33"/>
          <p:cNvSpPr>
            <a:spLocks noChangeArrowheads="1"/>
          </p:cNvSpPr>
          <p:nvPr/>
        </p:nvSpPr>
        <p:spPr bwMode="auto">
          <a:xfrm>
            <a:off x="7373938" y="4957763"/>
            <a:ext cx="2116137" cy="1514475"/>
          </a:xfrm>
          <a:prstGeom prst="roundRect">
            <a:avLst>
              <a:gd name="adj" fmla="val 3614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 dirty="0" err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면접원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 교육자료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실사품질 관리</a:t>
            </a:r>
            <a:r>
              <a:rPr kumimoji="0" lang="en-US" altLang="ko-KR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검증자료</a:t>
            </a:r>
            <a:r>
              <a:rPr kumimoji="0" lang="en-US" altLang="ko-KR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)</a:t>
            </a: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시책별 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분석가이드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진행상황 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보고서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/>
          <p:cNvSpPr>
            <a:spLocks noChangeArrowheads="1"/>
          </p:cNvSpPr>
          <p:nvPr/>
        </p:nvSpPr>
        <p:spPr bwMode="auto">
          <a:xfrm>
            <a:off x="1411288" y="1776413"/>
            <a:ext cx="5837237" cy="1900237"/>
          </a:xfrm>
          <a:prstGeom prst="roundRect">
            <a:avLst>
              <a:gd name="adj" fmla="val 3614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5" name="AutoShape 33"/>
          <p:cNvSpPr>
            <a:spLocks noChangeArrowheads="1"/>
          </p:cNvSpPr>
          <p:nvPr/>
        </p:nvSpPr>
        <p:spPr bwMode="auto">
          <a:xfrm>
            <a:off x="1792288" y="1909763"/>
            <a:ext cx="5380037" cy="466725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416050" y="1409700"/>
          <a:ext cx="5841771" cy="2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1771"/>
              </a:tblGrid>
              <a:tr h="238785">
                <a:tc>
                  <a:txBody>
                    <a:bodyPr/>
                    <a:lstStyle/>
                    <a:p>
                      <a:pPr marL="0" marR="0" lvl="0" indent="0" algn="ctr" defTabSz="973104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E492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uLnTx/>
                          <a:uFillTx/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단계별 개념 및 주요 내용</a:t>
                      </a: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E4924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uLnTx/>
                        <a:uFillTx/>
                        <a:latin typeface="산돌고딕B" pitchFamily="18" charset="-127"/>
                        <a:ea typeface="산돌고딕B" pitchFamily="18" charset="-127"/>
                        <a:cs typeface="+mn-cs"/>
                      </a:endParaRPr>
                    </a:p>
                  </a:txBody>
                  <a:tcPr marL="0" marR="0" marT="0" marB="7200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AutoShape 33"/>
          <p:cNvSpPr>
            <a:spLocks noChangeArrowheads="1"/>
          </p:cNvSpPr>
          <p:nvPr/>
        </p:nvSpPr>
        <p:spPr bwMode="auto">
          <a:xfrm>
            <a:off x="273050" y="1776413"/>
            <a:ext cx="1003300" cy="1900237"/>
          </a:xfrm>
          <a:prstGeom prst="roundRect">
            <a:avLst>
              <a:gd name="adj" fmla="val 8019"/>
            </a:avLst>
          </a:prstGeom>
          <a:solidFill>
            <a:srgbClr val="DDDDDD"/>
          </a:solidFill>
          <a:ln w="9525">
            <a:solidFill>
              <a:schemeClr val="bg2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wrap="none" lIns="0" tIns="0" rIns="0" bIns="0" anchor="ctr"/>
          <a:lstStyle/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400" dirty="0">
                <a:latin typeface="산돌고딕B" pitchFamily="18" charset="-127"/>
                <a:ea typeface="산돌고딕B" pitchFamily="18" charset="-127"/>
              </a:rPr>
              <a:t>결과 분석 및</a:t>
            </a:r>
            <a:endParaRPr kumimoji="0" lang="en-US" altLang="ko-KR" sz="1400" dirty="0">
              <a:latin typeface="산돌고딕B" pitchFamily="18" charset="-127"/>
              <a:ea typeface="산돌고딕B" pitchFamily="18" charset="-127"/>
            </a:endParaRPr>
          </a:p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400" kern="900" spc="-150" dirty="0">
                <a:latin typeface="산돌고딕B" pitchFamily="18" charset="-127"/>
                <a:ea typeface="산돌고딕B" pitchFamily="18" charset="-127"/>
              </a:rPr>
              <a:t>고객 </a:t>
            </a:r>
            <a:r>
              <a:rPr kumimoji="0" lang="ko-KR" altLang="en-US" sz="1400" kern="900" spc="-150" dirty="0" smtClean="0">
                <a:latin typeface="산돌고딕B" pitchFamily="18" charset="-127"/>
                <a:ea typeface="산돌고딕B" pitchFamily="18" charset="-127"/>
              </a:rPr>
              <a:t>만족지수</a:t>
            </a:r>
            <a:endParaRPr kumimoji="0" lang="en-US" altLang="ko-KR" sz="1400" kern="900" spc="-150" dirty="0">
              <a:latin typeface="산돌고딕B" pitchFamily="18" charset="-127"/>
              <a:ea typeface="산돌고딕B" pitchFamily="18" charset="-127"/>
            </a:endParaRPr>
          </a:p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400" dirty="0" smtClean="0">
                <a:latin typeface="산돌고딕B" pitchFamily="18" charset="-127"/>
                <a:ea typeface="산돌고딕B" pitchFamily="18" charset="-127"/>
              </a:rPr>
              <a:t>보고서 </a:t>
            </a:r>
            <a:r>
              <a:rPr kumimoji="0" lang="ko-KR" altLang="en-US" sz="1400" dirty="0">
                <a:latin typeface="산돌고딕B" pitchFamily="18" charset="-127"/>
                <a:ea typeface="산돌고딕B" pitchFamily="18" charset="-127"/>
              </a:rPr>
              <a:t>작성</a:t>
            </a:r>
            <a:endParaRPr kumimoji="0" lang="en-US" altLang="ko-KR" sz="14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8" name="Oval 80"/>
          <p:cNvSpPr>
            <a:spLocks noChangeArrowheads="1"/>
          </p:cNvSpPr>
          <p:nvPr/>
        </p:nvSpPr>
        <p:spPr bwMode="auto">
          <a:xfrm flipH="1">
            <a:off x="1512833" y="1895765"/>
            <a:ext cx="515992" cy="515992"/>
          </a:xfrm>
          <a:prstGeom prst="ellipse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56359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0" tIns="0" r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개념</a:t>
            </a:r>
          </a:p>
        </p:txBody>
      </p:sp>
      <p:sp>
        <p:nvSpPr>
          <p:cNvPr id="9" name="AutoShape 33"/>
          <p:cNvSpPr>
            <a:spLocks noChangeArrowheads="1"/>
          </p:cNvSpPr>
          <p:nvPr/>
        </p:nvSpPr>
        <p:spPr bwMode="auto">
          <a:xfrm>
            <a:off x="2154238" y="2024063"/>
            <a:ext cx="4648200" cy="263525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4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조사자료 분석</a:t>
            </a:r>
            <a:r>
              <a:rPr kumimoji="0" lang="en-US" altLang="ko-KR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시책별 만족도</a:t>
            </a:r>
            <a:r>
              <a:rPr kumimoji="0" lang="en-US" altLang="ko-KR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ko-KR" altLang="en-US" sz="14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지수 산출 </a:t>
            </a:r>
            <a:r>
              <a:rPr kumimoji="0" lang="ko-KR" altLang="en-US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및 기관별 보고서 작성</a:t>
            </a:r>
            <a:r>
              <a:rPr kumimoji="0" lang="en-US" altLang="ko-KR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endParaRPr kumimoji="0" lang="en-US" altLang="ko-KR" sz="1400" b="1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0" name="Oval 80"/>
          <p:cNvSpPr>
            <a:spLocks noChangeArrowheads="1"/>
          </p:cNvSpPr>
          <p:nvPr/>
        </p:nvSpPr>
        <p:spPr bwMode="auto">
          <a:xfrm flipH="1">
            <a:off x="1512833" y="2505365"/>
            <a:ext cx="515992" cy="515992"/>
          </a:xfrm>
          <a:prstGeom prst="ellipse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56359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0" tIns="0" r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주요</a:t>
            </a:r>
            <a:endParaRPr kumimoji="0" lang="en-US" altLang="ko-KR" sz="1200" dirty="0">
              <a:solidFill>
                <a:schemeClr val="bg1"/>
              </a:solidFill>
              <a:latin typeface="산돌고딕 M" pitchFamily="18" charset="-127"/>
              <a:ea typeface="산돌고딕 M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내용</a:t>
            </a:r>
          </a:p>
        </p:txBody>
      </p:sp>
      <p:sp>
        <p:nvSpPr>
          <p:cNvPr id="11" name="AutoShape 33"/>
          <p:cNvSpPr>
            <a:spLocks noChangeArrowheads="1"/>
          </p:cNvSpPr>
          <p:nvPr/>
        </p:nvSpPr>
        <p:spPr bwMode="auto">
          <a:xfrm>
            <a:off x="2154238" y="2528888"/>
            <a:ext cx="2559050" cy="808037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충남도 주요 시책별 고객만족 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지수 산출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CS 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개선 요소 분석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70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개 </a:t>
            </a:r>
            <a:r>
              <a:rPr kumimoji="0" lang="ko-KR" altLang="en-US" sz="1200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기관별 고객만족도 보고서 작성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2" name="AutoShape 33"/>
          <p:cNvSpPr>
            <a:spLocks noChangeArrowheads="1"/>
          </p:cNvSpPr>
          <p:nvPr/>
        </p:nvSpPr>
        <p:spPr bwMode="auto">
          <a:xfrm>
            <a:off x="7373938" y="1776413"/>
            <a:ext cx="2116137" cy="1900237"/>
          </a:xfrm>
          <a:prstGeom prst="roundRect">
            <a:avLst>
              <a:gd name="adj" fmla="val 3614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전산처리 결과표</a:t>
            </a: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시책만족 지수결과 포함</a:t>
            </a: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)</a:t>
            </a: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중간보고회</a:t>
            </a:r>
            <a:endParaRPr kumimoji="0" lang="en-US" altLang="ko-KR" sz="120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최종보고서 제출</a:t>
            </a:r>
            <a:endParaRPr kumimoji="0" lang="en-US" altLang="ko-KR" sz="120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7378700" y="1409700"/>
          <a:ext cx="2117613" cy="2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613"/>
              </a:tblGrid>
              <a:tr h="238785">
                <a:tc>
                  <a:txBody>
                    <a:bodyPr/>
                    <a:lstStyle/>
                    <a:p>
                      <a:pPr marL="0" marR="0" lvl="0" indent="0" algn="ctr" defTabSz="973104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E492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uLnTx/>
                          <a:uFillTx/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단계별 산출물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E492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uLnTx/>
                          <a:uFillTx/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/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E492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uLnTx/>
                          <a:uFillTx/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결과</a:t>
                      </a: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E4924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uLnTx/>
                        <a:uFillTx/>
                        <a:latin typeface="산돌고딕B" pitchFamily="18" charset="-127"/>
                        <a:ea typeface="산돌고딕B" pitchFamily="18" charset="-127"/>
                        <a:cs typeface="+mn-cs"/>
                      </a:endParaRPr>
                    </a:p>
                  </a:txBody>
                  <a:tcPr marL="0" marR="0" marT="0" marB="7200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" name="AutoShape 33"/>
          <p:cNvSpPr>
            <a:spLocks noChangeArrowheads="1"/>
          </p:cNvSpPr>
          <p:nvPr/>
        </p:nvSpPr>
        <p:spPr bwMode="auto">
          <a:xfrm>
            <a:off x="1411288" y="3795713"/>
            <a:ext cx="5837237" cy="1900237"/>
          </a:xfrm>
          <a:prstGeom prst="roundRect">
            <a:avLst>
              <a:gd name="adj" fmla="val 3614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39" name="AutoShape 33"/>
          <p:cNvSpPr>
            <a:spLocks noChangeArrowheads="1"/>
          </p:cNvSpPr>
          <p:nvPr/>
        </p:nvSpPr>
        <p:spPr bwMode="auto">
          <a:xfrm>
            <a:off x="1792288" y="3929063"/>
            <a:ext cx="5380037" cy="641350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endParaRPr kumimoji="0" lang="en-US" altLang="ko-KR" sz="1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40" name="AutoShape 33"/>
          <p:cNvSpPr>
            <a:spLocks noChangeArrowheads="1"/>
          </p:cNvSpPr>
          <p:nvPr/>
        </p:nvSpPr>
        <p:spPr bwMode="auto">
          <a:xfrm>
            <a:off x="273050" y="3795713"/>
            <a:ext cx="1003300" cy="1900237"/>
          </a:xfrm>
          <a:prstGeom prst="roundRect">
            <a:avLst>
              <a:gd name="adj" fmla="val 8019"/>
            </a:avLst>
          </a:prstGeom>
          <a:solidFill>
            <a:srgbClr val="DDDDDD"/>
          </a:solidFill>
          <a:ln w="9525">
            <a:solidFill>
              <a:schemeClr val="bg2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wrap="none" lIns="0" tIns="0" rIns="0" bIns="0" anchor="ctr"/>
          <a:lstStyle/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400" dirty="0">
                <a:latin typeface="산돌고딕B" pitchFamily="18" charset="-127"/>
                <a:ea typeface="산돌고딕B" pitchFamily="18" charset="-127"/>
              </a:rPr>
              <a:t>조사 결과</a:t>
            </a:r>
            <a:endParaRPr kumimoji="0" lang="en-US" altLang="ko-KR" sz="1400" dirty="0">
              <a:latin typeface="산돌고딕B" pitchFamily="18" charset="-127"/>
              <a:ea typeface="산돌고딕B" pitchFamily="18" charset="-127"/>
            </a:endParaRPr>
          </a:p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en-US" altLang="ko-KR" sz="1400" kern="1100" dirty="0">
                <a:latin typeface="산돌고딕B" pitchFamily="18" charset="-127"/>
                <a:ea typeface="산돌고딕B" pitchFamily="18" charset="-127"/>
              </a:rPr>
              <a:t>Feedback</a:t>
            </a:r>
          </a:p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400" kern="1100" dirty="0">
                <a:latin typeface="산돌고딕B" pitchFamily="18" charset="-127"/>
                <a:ea typeface="산돌고딕B" pitchFamily="18" charset="-127"/>
              </a:rPr>
              <a:t>및</a:t>
            </a:r>
            <a:endParaRPr kumimoji="0" lang="en-US" altLang="ko-KR" sz="1400" kern="1100" dirty="0">
              <a:latin typeface="산돌고딕B" pitchFamily="18" charset="-127"/>
              <a:ea typeface="산돌고딕B" pitchFamily="18" charset="-127"/>
            </a:endParaRPr>
          </a:p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400" dirty="0">
                <a:latin typeface="산돌고딕B" pitchFamily="18" charset="-127"/>
                <a:ea typeface="산돌고딕B" pitchFamily="18" charset="-127"/>
              </a:rPr>
              <a:t>기관 </a:t>
            </a:r>
            <a:r>
              <a:rPr kumimoji="0" lang="en-US" altLang="ko-KR" sz="1400" dirty="0">
                <a:latin typeface="산돌고딕B" pitchFamily="18" charset="-127"/>
                <a:ea typeface="산돌고딕B" pitchFamily="18" charset="-127"/>
              </a:rPr>
              <a:t>CS</a:t>
            </a:r>
          </a:p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400" dirty="0">
                <a:latin typeface="산돌고딕B" pitchFamily="18" charset="-127"/>
                <a:ea typeface="산돌고딕B" pitchFamily="18" charset="-127"/>
              </a:rPr>
              <a:t>혁신 활동</a:t>
            </a:r>
            <a:endParaRPr kumimoji="0" lang="en-US" altLang="ko-KR" sz="1400" dirty="0">
              <a:latin typeface="산돌고딕B" pitchFamily="18" charset="-127"/>
              <a:ea typeface="산돌고딕B" pitchFamily="18" charset="-127"/>
            </a:endParaRPr>
          </a:p>
          <a:p>
            <a:pPr algn="ctr" defTabSz="746125" eaLnBrk="0" hangingPunct="0">
              <a:buFont typeface="Wingdings" pitchFamily="2" charset="2"/>
              <a:buNone/>
              <a:defRPr/>
            </a:pPr>
            <a:r>
              <a:rPr kumimoji="0" lang="ko-KR" altLang="en-US" sz="1400" dirty="0">
                <a:latin typeface="산돌고딕B" pitchFamily="18" charset="-127"/>
                <a:ea typeface="산돌고딕B" pitchFamily="18" charset="-127"/>
              </a:rPr>
              <a:t>전개</a:t>
            </a:r>
            <a:endParaRPr kumimoji="0" lang="en-US" altLang="ko-KR" sz="14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41" name="Oval 80"/>
          <p:cNvSpPr>
            <a:spLocks noChangeArrowheads="1"/>
          </p:cNvSpPr>
          <p:nvPr/>
        </p:nvSpPr>
        <p:spPr bwMode="auto">
          <a:xfrm flipH="1">
            <a:off x="1512833" y="3915065"/>
            <a:ext cx="515992" cy="515992"/>
          </a:xfrm>
          <a:prstGeom prst="ellipse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56359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0" tIns="0" r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개념</a:t>
            </a:r>
          </a:p>
        </p:txBody>
      </p:sp>
      <p:sp>
        <p:nvSpPr>
          <p:cNvPr id="42" name="AutoShape 33"/>
          <p:cNvSpPr>
            <a:spLocks noChangeArrowheads="1"/>
          </p:cNvSpPr>
          <p:nvPr/>
        </p:nvSpPr>
        <p:spPr bwMode="auto">
          <a:xfrm>
            <a:off x="2154238" y="4043363"/>
            <a:ext cx="4660900" cy="527050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4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조사 결과를 바탕으로 고객만족도 제고를 위한 핵심 개선과제를 </a:t>
            </a:r>
            <a:r>
              <a:rPr kumimoji="0" lang="en-US" altLang="ko-KR" sz="14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4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ko-KR" altLang="en-US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도출하고 시책별 </a:t>
            </a:r>
            <a:r>
              <a:rPr kumimoji="0" lang="en-US" altLang="ko-KR" sz="1400" b="1" dirty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CS </a:t>
            </a:r>
            <a:r>
              <a:rPr kumimoji="0" lang="ko-KR" altLang="en-US" sz="1400" b="1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개선 활동 수립</a:t>
            </a:r>
            <a:endParaRPr kumimoji="0" lang="en-US" altLang="ko-KR" sz="1400" b="1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43" name="Oval 80"/>
          <p:cNvSpPr>
            <a:spLocks noChangeArrowheads="1"/>
          </p:cNvSpPr>
          <p:nvPr/>
        </p:nvSpPr>
        <p:spPr bwMode="auto">
          <a:xfrm flipH="1">
            <a:off x="1512833" y="4714478"/>
            <a:ext cx="515992" cy="515992"/>
          </a:xfrm>
          <a:prstGeom prst="ellipse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56359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0" tIns="0" r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주요</a:t>
            </a:r>
            <a:endParaRPr kumimoji="0" lang="en-US" altLang="ko-KR" sz="1200" dirty="0">
              <a:solidFill>
                <a:schemeClr val="bg1"/>
              </a:solidFill>
              <a:latin typeface="산돌고딕 M" pitchFamily="18" charset="-127"/>
              <a:ea typeface="산돌고딕 M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내용</a:t>
            </a:r>
          </a:p>
        </p:txBody>
      </p:sp>
      <p:sp>
        <p:nvSpPr>
          <p:cNvPr id="44" name="AutoShape 33"/>
          <p:cNvSpPr>
            <a:spLocks noChangeArrowheads="1"/>
          </p:cNvSpPr>
          <p:nvPr/>
        </p:nvSpPr>
        <p:spPr bwMode="auto">
          <a:xfrm>
            <a:off x="2154238" y="4903788"/>
            <a:ext cx="2695575" cy="227012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담당 국</a:t>
            </a: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과</a:t>
            </a: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실별 </a:t>
            </a: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CS 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경영활동 수립</a:t>
            </a: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전개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45" name="AutoShape 33"/>
          <p:cNvSpPr>
            <a:spLocks noChangeArrowheads="1"/>
          </p:cNvSpPr>
          <p:nvPr/>
        </p:nvSpPr>
        <p:spPr bwMode="auto">
          <a:xfrm>
            <a:off x="7373938" y="3795713"/>
            <a:ext cx="2116137" cy="1900237"/>
          </a:xfrm>
          <a:prstGeom prst="roundRect">
            <a:avLst>
              <a:gd name="adj" fmla="val 3614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0" bIns="0"/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en-US" altLang="ko-KR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CS</a:t>
            </a: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개선활동 전개</a:t>
            </a:r>
            <a:endParaRPr kumimoji="0" lang="en-US" altLang="ko-KR" sz="120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평가</a:t>
            </a:r>
            <a:endParaRPr kumimoji="0" lang="en-US" altLang="ko-KR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8224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1711325" cy="385763"/>
          </a:xfrm>
        </p:spPr>
        <p:txBody>
          <a:bodyPr/>
          <a:lstStyle/>
          <a:p>
            <a:r>
              <a:rPr lang="en-US" altLang="ko-KR"/>
              <a:t>Ⅱ. </a:t>
            </a:r>
            <a:r>
              <a:t>조사 범위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378075" cy="385763"/>
          </a:xfrm>
        </p:spPr>
        <p:txBody>
          <a:bodyPr/>
          <a:lstStyle/>
          <a:p>
            <a:r>
              <a:rPr lang="en-US" altLang="ko-KR"/>
              <a:t>Ⅲ. </a:t>
            </a:r>
            <a:r>
              <a:t>조사 추진 경과</a:t>
            </a:r>
          </a:p>
        </p:txBody>
      </p:sp>
      <p:grpSp>
        <p:nvGrpSpPr>
          <p:cNvPr id="9219" name="그룹 49"/>
          <p:cNvGrpSpPr>
            <a:grpSpLocks/>
          </p:cNvGrpSpPr>
          <p:nvPr/>
        </p:nvGrpSpPr>
        <p:grpSpPr bwMode="auto">
          <a:xfrm>
            <a:off x="882650" y="927100"/>
            <a:ext cx="8123238" cy="5876925"/>
            <a:chOff x="832654" y="927319"/>
            <a:chExt cx="8123050" cy="5876026"/>
          </a:xfrm>
        </p:grpSpPr>
        <p:sp>
          <p:nvSpPr>
            <p:cNvPr id="4" name="AutoShape 110" descr="box007"/>
            <p:cNvSpPr>
              <a:spLocks noChangeArrowheads="1"/>
            </p:cNvSpPr>
            <p:nvPr/>
          </p:nvSpPr>
          <p:spPr bwMode="auto">
            <a:xfrm>
              <a:off x="942947" y="1633524"/>
              <a:ext cx="861298" cy="432000"/>
            </a:xfrm>
            <a:prstGeom prst="homePlate">
              <a:avLst/>
            </a:prstGeom>
            <a:solidFill>
              <a:srgbClr val="AFD2E3"/>
            </a:solidFill>
            <a:ln w="9525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wrap="none"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SzPct val="130000"/>
                <a:defRPr/>
              </a:pPr>
              <a:r>
                <a:rPr kumimoji="0" lang="en-US" altLang="ko-KR" sz="1400" b="1" i="1" dirty="0">
                  <a:latin typeface="산돌고딕B" pitchFamily="18" charset="-127"/>
                  <a:ea typeface="산돌고딕B" pitchFamily="18" charset="-127"/>
                </a:rPr>
                <a:t>01</a:t>
              </a:r>
            </a:p>
          </p:txBody>
        </p:sp>
        <p:cxnSp>
          <p:nvCxnSpPr>
            <p:cNvPr id="5" name="직선 연결선 4"/>
            <p:cNvCxnSpPr/>
            <p:nvPr/>
          </p:nvCxnSpPr>
          <p:spPr>
            <a:xfrm flipV="1">
              <a:off x="1754971" y="2070144"/>
              <a:ext cx="720073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22" name="TextBox 7"/>
            <p:cNvSpPr txBox="1">
              <a:spLocks noChangeArrowheads="1"/>
            </p:cNvSpPr>
            <p:nvPr/>
          </p:nvSpPr>
          <p:spPr bwMode="auto">
            <a:xfrm>
              <a:off x="1952604" y="1745571"/>
              <a:ext cx="291747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1300">
                  <a:latin typeface="산돌고딕 M" pitchFamily="18" charset="-127"/>
                  <a:ea typeface="산돌고딕 M" pitchFamily="18" charset="-127"/>
                </a:rPr>
                <a:t>10.5</a:t>
              </a:r>
              <a:endParaRPr kumimoji="0" lang="ko-KR" altLang="en-US" sz="1300">
                <a:latin typeface="산돌고딕 M" pitchFamily="18" charset="-127"/>
                <a:ea typeface="산돌고딕 M" pitchFamily="18" charset="-127"/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4010755" y="1746344"/>
              <a:ext cx="1222347" cy="214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80975" indent="-180975" defTabSz="973104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1400" spc="40" dirty="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Kick off  </a:t>
              </a:r>
              <a:r>
                <a:rPr kumimoji="0" lang="ko-KR" altLang="en-US" sz="1400" spc="40" dirty="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미팅</a:t>
              </a:r>
              <a:endParaRPr kumimoji="0" lang="ko-KR" altLang="en-US" sz="1300" dirty="0"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10" name="AutoShape 110" descr="box007"/>
            <p:cNvSpPr>
              <a:spLocks noChangeArrowheads="1"/>
            </p:cNvSpPr>
            <p:nvPr/>
          </p:nvSpPr>
          <p:spPr bwMode="auto">
            <a:xfrm>
              <a:off x="942947" y="2157399"/>
              <a:ext cx="861298" cy="432000"/>
            </a:xfrm>
            <a:prstGeom prst="homePlate">
              <a:avLst/>
            </a:prstGeom>
            <a:solidFill>
              <a:srgbClr val="AFD2E3"/>
            </a:solidFill>
            <a:ln w="9525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wrap="none"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SzPct val="130000"/>
                <a:defRPr/>
              </a:pPr>
              <a:r>
                <a:rPr kumimoji="0" lang="en-US" altLang="ko-KR" sz="1400" b="1" i="1" dirty="0">
                  <a:latin typeface="산돌고딕B" pitchFamily="18" charset="-127"/>
                  <a:ea typeface="산돌고딕B" pitchFamily="18" charset="-127"/>
                </a:rPr>
                <a:t>02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 flipV="1">
              <a:off x="1754971" y="2593939"/>
              <a:ext cx="720073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26" name="TextBox 11"/>
            <p:cNvSpPr txBox="1">
              <a:spLocks noChangeArrowheads="1"/>
            </p:cNvSpPr>
            <p:nvPr/>
          </p:nvSpPr>
          <p:spPr bwMode="auto">
            <a:xfrm>
              <a:off x="1952604" y="2269446"/>
              <a:ext cx="841577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1300">
                  <a:latin typeface="산돌고딕 M" pitchFamily="18" charset="-127"/>
                  <a:ea typeface="산돌고딕 M" pitchFamily="18" charset="-127"/>
                </a:rPr>
                <a:t>10.26~11.18</a:t>
              </a:r>
              <a:endParaRPr kumimoji="0" lang="ko-KR" altLang="en-US" sz="1300">
                <a:latin typeface="산돌고딕 M" pitchFamily="18" charset="-127"/>
                <a:ea typeface="산돌고딕 M" pitchFamily="18" charset="-127"/>
              </a:endParaRPr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4010755" y="2270139"/>
              <a:ext cx="3606717" cy="214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80975" indent="-180975" defTabSz="973104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75</a:t>
              </a:r>
              <a:r>
                <a:rPr kumimoji="0" lang="ko-KR" altLang="en-US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개 시책 사업설명서 및 고객명부 </a:t>
              </a:r>
              <a:r>
                <a:rPr kumimoji="0" lang="ko-KR" altLang="en-US" sz="1400" spc="40" dirty="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수령</a:t>
              </a:r>
              <a:r>
                <a:rPr kumimoji="0" lang="en-US" altLang="ko-KR" sz="1400" spc="40" dirty="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, </a:t>
              </a:r>
              <a:r>
                <a:rPr kumimoji="0" lang="ko-KR" altLang="en-US" sz="1400" spc="40" dirty="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처리</a:t>
              </a:r>
            </a:p>
          </p:txBody>
        </p:sp>
        <p:sp>
          <p:nvSpPr>
            <p:cNvPr id="14" name="AutoShape 110" descr="box007"/>
            <p:cNvSpPr>
              <a:spLocks noChangeArrowheads="1"/>
            </p:cNvSpPr>
            <p:nvPr/>
          </p:nvSpPr>
          <p:spPr bwMode="auto">
            <a:xfrm>
              <a:off x="942947" y="2681274"/>
              <a:ext cx="861298" cy="432000"/>
            </a:xfrm>
            <a:prstGeom prst="homePlate">
              <a:avLst/>
            </a:prstGeom>
            <a:solidFill>
              <a:srgbClr val="AFD2E3"/>
            </a:solidFill>
            <a:ln w="9525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wrap="none"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SzPct val="130000"/>
                <a:defRPr/>
              </a:pPr>
              <a:r>
                <a:rPr kumimoji="0" lang="en-US" altLang="ko-KR" sz="1400" b="1" i="1" dirty="0">
                  <a:latin typeface="산돌고딕B" pitchFamily="18" charset="-127"/>
                  <a:ea typeface="산돌고딕B" pitchFamily="18" charset="-127"/>
                </a:rPr>
                <a:t>03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 flipV="1">
              <a:off x="1754971" y="3117734"/>
              <a:ext cx="720073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30" name="TextBox 15"/>
            <p:cNvSpPr txBox="1">
              <a:spLocks noChangeArrowheads="1"/>
            </p:cNvSpPr>
            <p:nvPr/>
          </p:nvSpPr>
          <p:spPr bwMode="auto">
            <a:xfrm>
              <a:off x="1952604" y="2793321"/>
              <a:ext cx="375103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1300">
                  <a:latin typeface="산돌고딕 M" pitchFamily="18" charset="-127"/>
                  <a:ea typeface="산돌고딕 M" pitchFamily="18" charset="-127"/>
                </a:rPr>
                <a:t>11.18</a:t>
              </a:r>
              <a:endParaRPr kumimoji="0" lang="ko-KR" altLang="en-US" sz="1300">
                <a:latin typeface="산돌고딕 M" pitchFamily="18" charset="-127"/>
                <a:ea typeface="산돌고딕 M" pitchFamily="18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4010755" y="2793933"/>
              <a:ext cx="1904956" cy="214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80975" indent="-180975" defTabSz="973104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1400" spc="40" dirty="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설문초안 작성 </a:t>
              </a:r>
              <a:r>
                <a:rPr kumimoji="0" lang="ko-KR" altLang="en-US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및  검수</a:t>
              </a:r>
              <a:endParaRPr kumimoji="0" lang="ko-KR" altLang="en-US" sz="1400" spc="40" dirty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18" name="AutoShape 110" descr="box007"/>
            <p:cNvSpPr>
              <a:spLocks noChangeArrowheads="1"/>
            </p:cNvSpPr>
            <p:nvPr/>
          </p:nvSpPr>
          <p:spPr bwMode="auto">
            <a:xfrm>
              <a:off x="942947" y="3205149"/>
              <a:ext cx="861298" cy="432000"/>
            </a:xfrm>
            <a:prstGeom prst="homePlate">
              <a:avLst/>
            </a:prstGeom>
            <a:solidFill>
              <a:srgbClr val="AFD2E3"/>
            </a:solidFill>
            <a:ln w="9525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wrap="none"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SzPct val="130000"/>
                <a:defRPr/>
              </a:pPr>
              <a:r>
                <a:rPr kumimoji="0" lang="en-US" altLang="ko-KR" sz="1400" b="1" i="1" dirty="0">
                  <a:latin typeface="산돌고딕B" pitchFamily="18" charset="-127"/>
                  <a:ea typeface="산돌고딕B" pitchFamily="18" charset="-127"/>
                </a:rPr>
                <a:t>04</a:t>
              </a:r>
            </a:p>
          </p:txBody>
        </p:sp>
        <p:cxnSp>
          <p:nvCxnSpPr>
            <p:cNvPr id="19" name="직선 연결선 18"/>
            <p:cNvCxnSpPr/>
            <p:nvPr/>
          </p:nvCxnSpPr>
          <p:spPr>
            <a:xfrm flipV="1">
              <a:off x="1754971" y="3641529"/>
              <a:ext cx="720073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34" name="TextBox 19"/>
            <p:cNvSpPr txBox="1">
              <a:spLocks noChangeArrowheads="1"/>
            </p:cNvSpPr>
            <p:nvPr/>
          </p:nvSpPr>
          <p:spPr bwMode="auto">
            <a:xfrm>
              <a:off x="1952604" y="3317196"/>
              <a:ext cx="375103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1300">
                  <a:latin typeface="산돌고딕 M" pitchFamily="18" charset="-127"/>
                  <a:ea typeface="산돌고딕 M" pitchFamily="18" charset="-127"/>
                </a:rPr>
                <a:t>11.22</a:t>
              </a:r>
              <a:endParaRPr kumimoji="0" lang="ko-KR" altLang="en-US" sz="1300">
                <a:latin typeface="산돌고딕 M" pitchFamily="18" charset="-127"/>
                <a:ea typeface="산돌고딕 M" pitchFamily="18" charset="-127"/>
              </a:endParaRPr>
            </a:p>
          </p:txBody>
        </p: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4010755" y="3317728"/>
              <a:ext cx="2793935" cy="214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80975" indent="-180975" defTabSz="973104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조사자료 완비 기관 우선 조사 개시</a:t>
              </a:r>
              <a:endParaRPr kumimoji="0" lang="ko-KR" altLang="en-US" sz="1400" spc="40" dirty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22" name="AutoShape 110" descr="box007"/>
            <p:cNvSpPr>
              <a:spLocks noChangeArrowheads="1"/>
            </p:cNvSpPr>
            <p:nvPr/>
          </p:nvSpPr>
          <p:spPr bwMode="auto">
            <a:xfrm>
              <a:off x="942947" y="3748074"/>
              <a:ext cx="861298" cy="432000"/>
            </a:xfrm>
            <a:prstGeom prst="homePlate">
              <a:avLst/>
            </a:prstGeom>
            <a:solidFill>
              <a:srgbClr val="AFD2E3"/>
            </a:solidFill>
            <a:ln w="9525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wrap="none"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SzPct val="130000"/>
                <a:defRPr/>
              </a:pPr>
              <a:r>
                <a:rPr kumimoji="0" lang="en-US" altLang="ko-KR" sz="1400" b="1" i="1" dirty="0">
                  <a:latin typeface="산돌고딕B" pitchFamily="18" charset="-127"/>
                  <a:ea typeface="산돌고딕B" pitchFamily="18" charset="-127"/>
                </a:rPr>
                <a:t>05</a:t>
              </a:r>
            </a:p>
          </p:txBody>
        </p:sp>
        <p:cxnSp>
          <p:nvCxnSpPr>
            <p:cNvPr id="23" name="직선 연결선 22"/>
            <p:cNvCxnSpPr/>
            <p:nvPr/>
          </p:nvCxnSpPr>
          <p:spPr>
            <a:xfrm flipV="1">
              <a:off x="1754971" y="4184371"/>
              <a:ext cx="720073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38" name="TextBox 23"/>
            <p:cNvSpPr txBox="1">
              <a:spLocks noChangeArrowheads="1"/>
            </p:cNvSpPr>
            <p:nvPr/>
          </p:nvSpPr>
          <p:spPr bwMode="auto">
            <a:xfrm>
              <a:off x="1952604" y="3860121"/>
              <a:ext cx="375103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1300">
                  <a:latin typeface="산돌고딕 M" pitchFamily="18" charset="-127"/>
                  <a:ea typeface="산돌고딕 M" pitchFamily="18" charset="-127"/>
                </a:rPr>
                <a:t>11.28</a:t>
              </a:r>
              <a:endParaRPr kumimoji="0" lang="ko-KR" altLang="en-US" sz="1300">
                <a:latin typeface="산돌고딕 M" pitchFamily="18" charset="-127"/>
                <a:ea typeface="산돌고딕 M" pitchFamily="18" charset="-127"/>
              </a:endParaRPr>
            </a:p>
          </p:txBody>
        </p:sp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4010755" y="3860570"/>
              <a:ext cx="1562064" cy="214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80975" indent="-180975" defTabSz="973104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1</a:t>
              </a:r>
              <a:r>
                <a:rPr kumimoji="0" lang="ko-KR" altLang="en-US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차 조사현황 보고</a:t>
              </a:r>
              <a:endParaRPr kumimoji="0" lang="ko-KR" altLang="en-US" sz="1300" dirty="0"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26" name="AutoShape 110" descr="box007"/>
            <p:cNvSpPr>
              <a:spLocks noChangeArrowheads="1"/>
            </p:cNvSpPr>
            <p:nvPr/>
          </p:nvSpPr>
          <p:spPr bwMode="auto">
            <a:xfrm>
              <a:off x="942947" y="4271949"/>
              <a:ext cx="861298" cy="432000"/>
            </a:xfrm>
            <a:prstGeom prst="homePlate">
              <a:avLst/>
            </a:prstGeom>
            <a:solidFill>
              <a:srgbClr val="AFD2E3"/>
            </a:solidFill>
            <a:ln w="9525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wrap="none"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SzPct val="130000"/>
                <a:defRPr/>
              </a:pPr>
              <a:r>
                <a:rPr kumimoji="0" lang="en-US" altLang="ko-KR" sz="1400" b="1" i="1" dirty="0">
                  <a:latin typeface="산돌고딕B" pitchFamily="18" charset="-127"/>
                  <a:ea typeface="산돌고딕B" pitchFamily="18" charset="-127"/>
                </a:rPr>
                <a:t>06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 flipV="1">
              <a:off x="1754971" y="4708166"/>
              <a:ext cx="720073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42" name="TextBox 27"/>
            <p:cNvSpPr txBox="1">
              <a:spLocks noChangeArrowheads="1"/>
            </p:cNvSpPr>
            <p:nvPr/>
          </p:nvSpPr>
          <p:spPr bwMode="auto">
            <a:xfrm>
              <a:off x="1952604" y="4383996"/>
              <a:ext cx="338234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1300">
                  <a:latin typeface="산돌고딕 M" pitchFamily="18" charset="-127"/>
                  <a:ea typeface="산돌고딕 M" pitchFamily="18" charset="-127"/>
                </a:rPr>
                <a:t>12. 7</a:t>
              </a:r>
              <a:endParaRPr kumimoji="0" lang="ko-KR" altLang="en-US" sz="1300">
                <a:latin typeface="산돌고딕 M" pitchFamily="18" charset="-127"/>
                <a:ea typeface="산돌고딕 M" pitchFamily="18" charset="-127"/>
              </a:endParaRPr>
            </a:p>
          </p:txBody>
        </p:sp>
        <p:sp>
          <p:nvSpPr>
            <p:cNvPr id="29" name="TextBox 28"/>
            <p:cNvSpPr txBox="1">
              <a:spLocks noChangeArrowheads="1"/>
            </p:cNvSpPr>
            <p:nvPr/>
          </p:nvSpPr>
          <p:spPr bwMode="auto">
            <a:xfrm>
              <a:off x="4010755" y="4384365"/>
              <a:ext cx="2790760" cy="2158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80975" indent="-180975" defTabSz="973104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조사완료</a:t>
              </a:r>
              <a:r>
                <a:rPr kumimoji="0" lang="en-US" altLang="ko-KR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, </a:t>
              </a:r>
              <a:r>
                <a:rPr kumimoji="0" lang="ko-KR" altLang="en-US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현황보고</a:t>
              </a:r>
              <a:r>
                <a:rPr kumimoji="0" lang="en-US" altLang="ko-KR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, </a:t>
              </a:r>
              <a:r>
                <a:rPr kumimoji="0" lang="ko-KR" altLang="en-US" sz="1400" spc="40">
                  <a:solidFill>
                    <a:srgbClr val="000000"/>
                  </a:solidFill>
                  <a:latin typeface="산돌고딕 L" pitchFamily="18" charset="-127"/>
                  <a:ea typeface="산돌고딕 L" pitchFamily="18" charset="-127"/>
                </a:rPr>
                <a:t>추가조사 실시</a:t>
              </a:r>
              <a:endParaRPr kumimoji="0" lang="ko-KR" altLang="en-US" sz="1400" spc="40" dirty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30" name="AutoShape 110" descr="box007"/>
            <p:cNvSpPr>
              <a:spLocks noChangeArrowheads="1"/>
            </p:cNvSpPr>
            <p:nvPr/>
          </p:nvSpPr>
          <p:spPr bwMode="auto">
            <a:xfrm>
              <a:off x="942947" y="4795824"/>
              <a:ext cx="861298" cy="432000"/>
            </a:xfrm>
            <a:prstGeom prst="homePlate">
              <a:avLst/>
            </a:prstGeom>
            <a:solidFill>
              <a:srgbClr val="AFD2E3"/>
            </a:solidFill>
            <a:ln w="9525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wrap="none"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SzPct val="130000"/>
                <a:defRPr/>
              </a:pPr>
              <a:r>
                <a:rPr kumimoji="0" lang="en-US" altLang="ko-KR" sz="1400" b="1" i="1" dirty="0">
                  <a:latin typeface="산돌고딕B" pitchFamily="18" charset="-127"/>
                  <a:ea typeface="산돌고딕B" pitchFamily="18" charset="-127"/>
                </a:rPr>
                <a:t>07</a:t>
              </a:r>
            </a:p>
          </p:txBody>
        </p:sp>
        <p:cxnSp>
          <p:nvCxnSpPr>
            <p:cNvPr id="31" name="직선 연결선 30"/>
            <p:cNvCxnSpPr/>
            <p:nvPr/>
          </p:nvCxnSpPr>
          <p:spPr>
            <a:xfrm flipV="1">
              <a:off x="1754971" y="5231960"/>
              <a:ext cx="720073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46" name="TextBox 31"/>
            <p:cNvSpPr txBox="1">
              <a:spLocks noChangeArrowheads="1"/>
            </p:cNvSpPr>
            <p:nvPr/>
          </p:nvSpPr>
          <p:spPr bwMode="auto">
            <a:xfrm>
              <a:off x="1952604" y="4907871"/>
              <a:ext cx="375103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1300">
                  <a:latin typeface="산돌고딕 M" pitchFamily="18" charset="-127"/>
                  <a:ea typeface="산돌고딕 M" pitchFamily="18" charset="-127"/>
                </a:rPr>
                <a:t>12.14</a:t>
              </a:r>
              <a:endParaRPr kumimoji="0" lang="ko-KR" altLang="en-US" sz="1300">
                <a:latin typeface="산돌고딕 M" pitchFamily="18" charset="-127"/>
                <a:ea typeface="산돌고딕 M" pitchFamily="18" charset="-127"/>
              </a:endParaRPr>
            </a:p>
          </p:txBody>
        </p:sp>
        <p:sp>
          <p:nvSpPr>
            <p:cNvPr id="34" name="AutoShape 110" descr="box007"/>
            <p:cNvSpPr>
              <a:spLocks noChangeArrowheads="1"/>
            </p:cNvSpPr>
            <p:nvPr/>
          </p:nvSpPr>
          <p:spPr bwMode="auto">
            <a:xfrm>
              <a:off x="942947" y="5319699"/>
              <a:ext cx="861298" cy="432000"/>
            </a:xfrm>
            <a:prstGeom prst="homePlate">
              <a:avLst/>
            </a:prstGeom>
            <a:solidFill>
              <a:srgbClr val="AFD2E3"/>
            </a:solidFill>
            <a:ln w="9525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wrap="none"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SzPct val="130000"/>
                <a:defRPr/>
              </a:pPr>
              <a:r>
                <a:rPr kumimoji="0" lang="en-US" altLang="ko-KR" sz="1400" b="1" i="1" dirty="0">
                  <a:latin typeface="산돌고딕B" pitchFamily="18" charset="-127"/>
                  <a:ea typeface="산돌고딕B" pitchFamily="18" charset="-127"/>
                </a:rPr>
                <a:t>08</a:t>
              </a:r>
            </a:p>
          </p:txBody>
        </p:sp>
        <p:cxnSp>
          <p:nvCxnSpPr>
            <p:cNvPr id="35" name="직선 연결선 34"/>
            <p:cNvCxnSpPr/>
            <p:nvPr/>
          </p:nvCxnSpPr>
          <p:spPr>
            <a:xfrm flipV="1">
              <a:off x="1754971" y="5755755"/>
              <a:ext cx="720073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49" name="TextBox 35"/>
            <p:cNvSpPr txBox="1">
              <a:spLocks noChangeArrowheads="1"/>
            </p:cNvSpPr>
            <p:nvPr/>
          </p:nvSpPr>
          <p:spPr bwMode="auto">
            <a:xfrm>
              <a:off x="1952604" y="5431746"/>
              <a:ext cx="375103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1300">
                  <a:latin typeface="산돌고딕 M" pitchFamily="18" charset="-127"/>
                  <a:ea typeface="산돌고딕 M" pitchFamily="18" charset="-127"/>
                </a:rPr>
                <a:t>12.16</a:t>
              </a:r>
              <a:endParaRPr kumimoji="0" lang="ko-KR" altLang="en-US" sz="1300">
                <a:latin typeface="산돌고딕 M" pitchFamily="18" charset="-127"/>
                <a:ea typeface="산돌고딕 M" pitchFamily="18" charset="-127"/>
              </a:endParaRPr>
            </a:p>
          </p:txBody>
        </p:sp>
        <p:sp>
          <p:nvSpPr>
            <p:cNvPr id="9250" name="TextBox 36"/>
            <p:cNvSpPr txBox="1">
              <a:spLocks noChangeArrowheads="1"/>
            </p:cNvSpPr>
            <p:nvPr/>
          </p:nvSpPr>
          <p:spPr bwMode="auto">
            <a:xfrm>
              <a:off x="4010004" y="5431746"/>
              <a:ext cx="173925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80975" indent="-180975">
                <a:buFont typeface="Wingdings" pitchFamily="2" charset="2"/>
                <a:buChar char="§"/>
              </a:pPr>
              <a:r>
                <a:rPr kumimoji="0" lang="ko-KR" altLang="en-US" sz="1400">
                  <a:latin typeface="산돌고딕 L" pitchFamily="18" charset="-127"/>
                  <a:ea typeface="산돌고딕 L" pitchFamily="18" charset="-127"/>
                </a:rPr>
                <a:t>조사결과 통계편 제출</a:t>
              </a:r>
            </a:p>
          </p:txBody>
        </p:sp>
        <p:sp>
          <p:nvSpPr>
            <p:cNvPr id="38" name="AutoShape 110" descr="box007"/>
            <p:cNvSpPr>
              <a:spLocks noChangeArrowheads="1"/>
            </p:cNvSpPr>
            <p:nvPr/>
          </p:nvSpPr>
          <p:spPr bwMode="auto">
            <a:xfrm>
              <a:off x="942947" y="5843574"/>
              <a:ext cx="861298" cy="432000"/>
            </a:xfrm>
            <a:prstGeom prst="homePlate">
              <a:avLst/>
            </a:prstGeom>
            <a:solidFill>
              <a:srgbClr val="AFD2E3"/>
            </a:solidFill>
            <a:ln w="9525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wrap="none"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SzPct val="130000"/>
                <a:defRPr/>
              </a:pPr>
              <a:r>
                <a:rPr kumimoji="0" lang="en-US" altLang="ko-KR" sz="1400" b="1" i="1" dirty="0">
                  <a:latin typeface="산돌고딕B" pitchFamily="18" charset="-127"/>
                  <a:ea typeface="산돌고딕B" pitchFamily="18" charset="-127"/>
                </a:rPr>
                <a:t>09</a:t>
              </a:r>
            </a:p>
          </p:txBody>
        </p:sp>
        <p:cxnSp>
          <p:nvCxnSpPr>
            <p:cNvPr id="39" name="직선 연결선 38"/>
            <p:cNvCxnSpPr/>
            <p:nvPr/>
          </p:nvCxnSpPr>
          <p:spPr>
            <a:xfrm flipV="1">
              <a:off x="1754971" y="6279550"/>
              <a:ext cx="720073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53" name="TextBox 39"/>
            <p:cNvSpPr txBox="1">
              <a:spLocks noChangeArrowheads="1"/>
            </p:cNvSpPr>
            <p:nvPr/>
          </p:nvSpPr>
          <p:spPr bwMode="auto">
            <a:xfrm>
              <a:off x="1952604" y="5955621"/>
              <a:ext cx="375103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1300">
                  <a:latin typeface="산돌고딕 M" pitchFamily="18" charset="-127"/>
                  <a:ea typeface="산돌고딕 M" pitchFamily="18" charset="-127"/>
                </a:rPr>
                <a:t>12.21</a:t>
              </a:r>
              <a:endParaRPr kumimoji="0" lang="ko-KR" altLang="en-US" sz="1300">
                <a:latin typeface="산돌고딕 M" pitchFamily="18" charset="-127"/>
                <a:ea typeface="산돌고딕 M" pitchFamily="18" charset="-127"/>
              </a:endParaRPr>
            </a:p>
          </p:txBody>
        </p:sp>
        <p:sp>
          <p:nvSpPr>
            <p:cNvPr id="9254" name="TextBox 40"/>
            <p:cNvSpPr txBox="1">
              <a:spLocks noChangeArrowheads="1"/>
            </p:cNvSpPr>
            <p:nvPr/>
          </p:nvSpPr>
          <p:spPr bwMode="auto">
            <a:xfrm>
              <a:off x="4010004" y="5955621"/>
              <a:ext cx="104195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80975" indent="-180975">
                <a:buFont typeface="Wingdings" pitchFamily="2" charset="2"/>
                <a:buChar char="§"/>
              </a:pPr>
              <a:r>
                <a:rPr kumimoji="0" lang="ko-KR" altLang="en-US" sz="1400">
                  <a:latin typeface="산돌고딕 L" pitchFamily="18" charset="-127"/>
                  <a:ea typeface="산돌고딕 L" pitchFamily="18" charset="-127"/>
                </a:rPr>
                <a:t>보고서 작성</a:t>
              </a:r>
            </a:p>
          </p:txBody>
        </p:sp>
        <p:sp>
          <p:nvSpPr>
            <p:cNvPr id="42" name="AutoShape 110" descr="box007"/>
            <p:cNvSpPr>
              <a:spLocks noChangeArrowheads="1"/>
            </p:cNvSpPr>
            <p:nvPr/>
          </p:nvSpPr>
          <p:spPr bwMode="auto">
            <a:xfrm>
              <a:off x="942947" y="6367449"/>
              <a:ext cx="861298" cy="432000"/>
            </a:xfrm>
            <a:prstGeom prst="homePlate">
              <a:avLst/>
            </a:prstGeom>
            <a:solidFill>
              <a:srgbClr val="AFD2E3"/>
            </a:solidFill>
            <a:ln w="9525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 wrap="none" lIns="0" tIns="0" rIns="0" bIns="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buSzPct val="130000"/>
                <a:defRPr/>
              </a:pPr>
              <a:r>
                <a:rPr kumimoji="0" lang="en-US" altLang="ko-KR" sz="1400" b="1" i="1">
                  <a:latin typeface="산돌고딕B" pitchFamily="18" charset="-127"/>
                  <a:ea typeface="산돌고딕B" pitchFamily="18" charset="-127"/>
                </a:rPr>
                <a:t>10</a:t>
              </a:r>
              <a:endParaRPr kumimoji="0" lang="en-US" altLang="ko-KR" sz="1400" b="1" i="1" dirty="0">
                <a:latin typeface="산돌고딕B" pitchFamily="18" charset="-127"/>
                <a:ea typeface="산돌고딕B" pitchFamily="18" charset="-127"/>
              </a:endParaRPr>
            </a:p>
          </p:txBody>
        </p:sp>
        <p:cxnSp>
          <p:nvCxnSpPr>
            <p:cNvPr id="43" name="직선 연결선 42"/>
            <p:cNvCxnSpPr/>
            <p:nvPr/>
          </p:nvCxnSpPr>
          <p:spPr>
            <a:xfrm flipV="1">
              <a:off x="1754971" y="6803345"/>
              <a:ext cx="720073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57" name="TextBox 43"/>
            <p:cNvSpPr txBox="1">
              <a:spLocks noChangeArrowheads="1"/>
            </p:cNvSpPr>
            <p:nvPr/>
          </p:nvSpPr>
          <p:spPr bwMode="auto">
            <a:xfrm>
              <a:off x="1952604" y="6479496"/>
              <a:ext cx="421590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1300">
                  <a:latin typeface="산돌고딕 M" pitchFamily="18" charset="-127"/>
                  <a:ea typeface="산돌고딕 M" pitchFamily="18" charset="-127"/>
                </a:rPr>
                <a:t>12. 27</a:t>
              </a:r>
              <a:endParaRPr kumimoji="0" lang="ko-KR" altLang="en-US" sz="1300">
                <a:latin typeface="산돌고딕 M" pitchFamily="18" charset="-127"/>
                <a:ea typeface="산돌고딕 M" pitchFamily="18" charset="-127"/>
              </a:endParaRPr>
            </a:p>
          </p:txBody>
        </p:sp>
        <p:sp>
          <p:nvSpPr>
            <p:cNvPr id="9258" name="TextBox 44"/>
            <p:cNvSpPr txBox="1">
              <a:spLocks noChangeArrowheads="1"/>
            </p:cNvSpPr>
            <p:nvPr/>
          </p:nvSpPr>
          <p:spPr bwMode="auto">
            <a:xfrm>
              <a:off x="4010004" y="6442670"/>
              <a:ext cx="136575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80975" indent="-180975">
                <a:buFont typeface="Wingdings" pitchFamily="2" charset="2"/>
                <a:buChar char="§"/>
              </a:pPr>
              <a:r>
                <a:rPr kumimoji="0" lang="ko-KR" altLang="en-US" sz="1400">
                  <a:latin typeface="산돌고딕 L" pitchFamily="18" charset="-127"/>
                  <a:ea typeface="산돌고딕 L" pitchFamily="18" charset="-127"/>
                </a:rPr>
                <a:t>중간보고회 진행</a:t>
              </a:r>
            </a:p>
          </p:txBody>
        </p:sp>
        <p:sp>
          <p:nvSpPr>
            <p:cNvPr id="9259" name="TextBox 45"/>
            <p:cNvSpPr txBox="1">
              <a:spLocks noChangeArrowheads="1"/>
            </p:cNvSpPr>
            <p:nvPr/>
          </p:nvSpPr>
          <p:spPr bwMode="auto">
            <a:xfrm>
              <a:off x="4010004" y="4858494"/>
              <a:ext cx="120385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80975" indent="-180975">
                <a:buFont typeface="Wingdings" pitchFamily="2" charset="2"/>
                <a:buChar char="§"/>
              </a:pPr>
              <a:r>
                <a:rPr kumimoji="0" lang="ko-KR" altLang="en-US" sz="1400">
                  <a:latin typeface="산돌고딕 L" pitchFamily="18" charset="-127"/>
                  <a:ea typeface="산돌고딕 L" pitchFamily="18" charset="-127"/>
                </a:rPr>
                <a:t>추가 조사완료</a:t>
              </a:r>
            </a:p>
          </p:txBody>
        </p:sp>
        <p:sp>
          <p:nvSpPr>
            <p:cNvPr id="47" name="AutoShape 148"/>
            <p:cNvSpPr>
              <a:spLocks noChangeArrowheads="1"/>
            </p:cNvSpPr>
            <p:nvPr/>
          </p:nvSpPr>
          <p:spPr bwMode="auto">
            <a:xfrm>
              <a:off x="832654" y="927319"/>
              <a:ext cx="1800000" cy="46800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</a:schemeClr>
            </a:solidFill>
            <a:ln w="9525" algn="ctr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1338" tIns="45669" rIns="91338" bIns="45669" anchor="ctr"/>
            <a:lstStyle/>
            <a:p>
              <a:pPr algn="ctr" defTabSz="973104" fontAlgn="auto">
                <a:spcAft>
                  <a:spcPts val="0"/>
                </a:spcAft>
                <a:defRPr/>
              </a:pPr>
              <a:r>
                <a:rPr kumimoji="0" lang="ko-KR" altLang="en-US" sz="1500" dirty="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  <a:cs typeface="Arial" pitchFamily="34" charset="0"/>
                </a:rPr>
                <a:t>조사 진행 과정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오른쪽 대괄호 70"/>
          <p:cNvSpPr/>
          <p:nvPr/>
        </p:nvSpPr>
        <p:spPr>
          <a:xfrm>
            <a:off x="4491038" y="2770188"/>
            <a:ext cx="755650" cy="2500312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</p:spPr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116" name="Oval 176"/>
          <p:cNvSpPr>
            <a:spLocks noChangeArrowheads="1"/>
          </p:cNvSpPr>
          <p:nvPr/>
        </p:nvSpPr>
        <p:spPr bwMode="gray">
          <a:xfrm>
            <a:off x="3368675" y="2489200"/>
            <a:ext cx="1212850" cy="496888"/>
          </a:xfrm>
          <a:prstGeom prst="ellipse">
            <a:avLst/>
          </a:prstGeom>
          <a:solidFill>
            <a:srgbClr val="DDDDDD"/>
          </a:solidFill>
          <a:ln w="6350">
            <a:solidFill>
              <a:schemeClr val="bg2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wrap="none" lIns="0" tIns="0" rIns="0" bIns="0" anchor="ctr"/>
          <a:lstStyle/>
          <a:p>
            <a:pPr algn="ctr" defTabSz="746125" eaLnBrk="0" hangingPunct="0">
              <a:buSzPct val="70000"/>
              <a:defRPr/>
            </a:pPr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요소만족도</a:t>
            </a:r>
            <a:endParaRPr kumimoji="0" lang="ko-KR" altLang="en-US" sz="1200" dirty="0">
              <a:latin typeface="산돌고딕 L" pitchFamily="18" charset="-127"/>
              <a:ea typeface="산돌고딕 L" pitchFamily="18" charset="-127"/>
            </a:endParaRPr>
          </a:p>
        </p:txBody>
      </p:sp>
      <p:cxnSp>
        <p:nvCxnSpPr>
          <p:cNvPr id="203" name="AutoShape 202"/>
          <p:cNvCxnSpPr>
            <a:cxnSpLocks noChangeShapeType="1"/>
          </p:cNvCxnSpPr>
          <p:nvPr/>
        </p:nvCxnSpPr>
        <p:spPr bwMode="gray">
          <a:xfrm flipV="1">
            <a:off x="2420938" y="5246688"/>
            <a:ext cx="936625" cy="0"/>
          </a:xfrm>
          <a:prstGeom prst="straightConnector1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</p:spPr>
      </p:cxnSp>
      <p:sp>
        <p:nvSpPr>
          <p:cNvPr id="200" name="Rectangle 199"/>
          <p:cNvSpPr>
            <a:spLocks noChangeArrowheads="1"/>
          </p:cNvSpPr>
          <p:nvPr/>
        </p:nvSpPr>
        <p:spPr bwMode="gray">
          <a:xfrm>
            <a:off x="1568450" y="5014913"/>
            <a:ext cx="936625" cy="4318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kumimoji="0" lang="ko-KR" altLang="en-US" sz="1100" smtClean="0">
                <a:latin typeface="산돌고딕 L" pitchFamily="18" charset="-127"/>
                <a:ea typeface="산돌고딕 L" pitchFamily="18" charset="-127"/>
              </a:rPr>
              <a:t>전반적만족도</a:t>
            </a:r>
            <a:endParaRPr kumimoji="0" lang="en-US" altLang="ko-KR" sz="1100" dirty="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kumimoji="0" lang="en-US" altLang="ko-KR" sz="1100" dirty="0"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ko-KR" altLang="en-US" sz="1100" dirty="0">
                <a:latin typeface="산돌고딕 L" pitchFamily="18" charset="-127"/>
                <a:ea typeface="산돌고딕 L" pitchFamily="18" charset="-127"/>
              </a:rPr>
              <a:t>체감만족도</a:t>
            </a:r>
            <a:r>
              <a:rPr kumimoji="0" lang="en-US" altLang="ko-KR" sz="1100" dirty="0">
                <a:latin typeface="산돌고딕 L" pitchFamily="18" charset="-127"/>
                <a:ea typeface="산돌고딕 L" pitchFamily="18" charset="-127"/>
              </a:rPr>
              <a:t>)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05" name="Rectangle 173"/>
          <p:cNvSpPr>
            <a:spLocks noChangeArrowheads="1"/>
          </p:cNvSpPr>
          <p:nvPr/>
        </p:nvSpPr>
        <p:spPr bwMode="gray">
          <a:xfrm>
            <a:off x="1568450" y="2319338"/>
            <a:ext cx="842963" cy="28733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필요성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10" name="Rectangle 174"/>
          <p:cNvSpPr>
            <a:spLocks noChangeArrowheads="1"/>
          </p:cNvSpPr>
          <p:nvPr/>
        </p:nvSpPr>
        <p:spPr bwMode="gray">
          <a:xfrm>
            <a:off x="1568450" y="2651125"/>
            <a:ext cx="842963" cy="2889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의견수렴도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15" name="Rectangle 175"/>
          <p:cNvSpPr>
            <a:spLocks noChangeArrowheads="1"/>
          </p:cNvSpPr>
          <p:nvPr/>
        </p:nvSpPr>
        <p:spPr bwMode="gray">
          <a:xfrm>
            <a:off x="1568450" y="2984500"/>
            <a:ext cx="842963" cy="28733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홍보성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33" name="Rectangle 181"/>
          <p:cNvSpPr>
            <a:spLocks noChangeArrowheads="1"/>
          </p:cNvSpPr>
          <p:nvPr/>
        </p:nvSpPr>
        <p:spPr bwMode="gray">
          <a:xfrm>
            <a:off x="1568450" y="3317875"/>
            <a:ext cx="842963" cy="28733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투명성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56" name="Rectangle 182"/>
          <p:cNvSpPr>
            <a:spLocks noChangeArrowheads="1"/>
          </p:cNvSpPr>
          <p:nvPr/>
        </p:nvSpPr>
        <p:spPr bwMode="gray">
          <a:xfrm>
            <a:off x="1568450" y="3649663"/>
            <a:ext cx="842963" cy="2889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일관성</a:t>
            </a:r>
          </a:p>
        </p:txBody>
      </p:sp>
      <p:sp>
        <p:nvSpPr>
          <p:cNvPr id="157" name="Rectangle 183"/>
          <p:cNvSpPr>
            <a:spLocks noChangeArrowheads="1"/>
          </p:cNvSpPr>
          <p:nvPr/>
        </p:nvSpPr>
        <p:spPr bwMode="gray">
          <a:xfrm>
            <a:off x="1568450" y="3983038"/>
            <a:ext cx="842963" cy="28733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전문성</a:t>
            </a:r>
          </a:p>
        </p:txBody>
      </p:sp>
      <p:sp>
        <p:nvSpPr>
          <p:cNvPr id="179" name="Rectangle 189"/>
          <p:cNvSpPr>
            <a:spLocks noChangeArrowheads="1"/>
          </p:cNvSpPr>
          <p:nvPr/>
        </p:nvSpPr>
        <p:spPr bwMode="gray">
          <a:xfrm>
            <a:off x="1568450" y="4316413"/>
            <a:ext cx="842963" cy="28733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효과성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233" name="Rectangle 242"/>
          <p:cNvSpPr>
            <a:spLocks noChangeArrowheads="1"/>
          </p:cNvSpPr>
          <p:nvPr/>
        </p:nvSpPr>
        <p:spPr bwMode="auto">
          <a:xfrm>
            <a:off x="5073650" y="3201988"/>
            <a:ext cx="360363" cy="14430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defRPr/>
            </a:pPr>
            <a:r>
              <a:rPr kumimoji="0" lang="en-US" altLang="ko-KR" sz="1100">
                <a:latin typeface="산돌고딕 L" pitchFamily="18" charset="-127"/>
                <a:ea typeface="산돌고딕 L" pitchFamily="18" charset="-127"/>
              </a:rPr>
              <a:t>1.</a:t>
            </a: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시</a:t>
            </a:r>
            <a:endParaRPr kumimoji="0" lang="en-US" altLang="ko-KR" sz="110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책</a:t>
            </a:r>
            <a:endParaRPr kumimoji="0" lang="en-US" altLang="ko-KR" sz="110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만</a:t>
            </a:r>
            <a:endParaRPr kumimoji="0" lang="en-US" altLang="ko-KR" sz="110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족</a:t>
            </a:r>
            <a:endParaRPr kumimoji="0" lang="en-US" altLang="ko-KR" sz="110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도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grpSp>
        <p:nvGrpSpPr>
          <p:cNvPr id="10254" name="그룹 76"/>
          <p:cNvGrpSpPr>
            <a:grpSpLocks/>
          </p:cNvGrpSpPr>
          <p:nvPr/>
        </p:nvGrpSpPr>
        <p:grpSpPr bwMode="auto">
          <a:xfrm>
            <a:off x="6897688" y="3524250"/>
            <a:ext cx="1476375" cy="1411288"/>
            <a:chOff x="4196705" y="2904419"/>
            <a:chExt cx="1476375" cy="1411585"/>
          </a:xfrm>
        </p:grpSpPr>
        <p:sp>
          <p:nvSpPr>
            <p:cNvPr id="236" name="Oval 245"/>
            <p:cNvSpPr>
              <a:spLocks noChangeArrowheads="1"/>
            </p:cNvSpPr>
            <p:nvPr/>
          </p:nvSpPr>
          <p:spPr bwMode="auto">
            <a:xfrm>
              <a:off x="4254626" y="3024897"/>
              <a:ext cx="1309688" cy="122159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algn="ctr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1338" tIns="45669" rIns="91338" bIns="45669" anchor="ctr"/>
            <a:lstStyle/>
            <a:p>
              <a:pPr algn="ctr" defTabSz="973104" fontAlgn="auto">
                <a:spcAft>
                  <a:spcPts val="0"/>
                </a:spcAft>
                <a:defRPr/>
              </a:pPr>
              <a:r>
                <a:rPr kumimoji="0" lang="ko-KR" altLang="en-US" sz="200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  <a:cs typeface="Arial" pitchFamily="34" charset="0"/>
                </a:rPr>
                <a:t>시책종합</a:t>
              </a:r>
              <a:endParaRPr kumimoji="0" lang="en-US" altLang="ko-KR" sz="200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  <a:cs typeface="Arial" pitchFamily="34" charset="0"/>
              </a:endParaRPr>
            </a:p>
            <a:p>
              <a:pPr algn="ctr" defTabSz="973104" fontAlgn="auto">
                <a:spcAft>
                  <a:spcPts val="0"/>
                </a:spcAft>
                <a:defRPr/>
              </a:pPr>
              <a:r>
                <a:rPr kumimoji="0" lang="ko-KR" altLang="en-US" sz="2000">
                  <a:solidFill>
                    <a:schemeClr val="bg1"/>
                  </a:solidFill>
                  <a:latin typeface="산돌고딕B" pitchFamily="18" charset="-127"/>
                  <a:ea typeface="산돌고딕B" pitchFamily="18" charset="-127"/>
                  <a:cs typeface="Arial" pitchFamily="34" charset="0"/>
                </a:rPr>
                <a:t>만족도</a:t>
              </a:r>
              <a:endParaRPr kumimoji="0" lang="en-US" altLang="ko-KR" sz="2000" dirty="0">
                <a:solidFill>
                  <a:schemeClr val="bg1"/>
                </a:solidFill>
                <a:latin typeface="산돌고딕B" pitchFamily="18" charset="-127"/>
                <a:ea typeface="산돌고딕B" pitchFamily="18" charset="-127"/>
                <a:cs typeface="Arial" pitchFamily="34" charset="0"/>
              </a:endParaRPr>
            </a:p>
          </p:txBody>
        </p:sp>
        <p:pic>
          <p:nvPicPr>
            <p:cNvPr id="10286" name="Picture 246" descr="작은볼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96705" y="2904419"/>
              <a:ext cx="1476375" cy="1411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55" name="제목 72"/>
          <p:cNvSpPr>
            <a:spLocks noGrp="1"/>
          </p:cNvSpPr>
          <p:nvPr>
            <p:ph type="title"/>
          </p:nvPr>
        </p:nvSpPr>
        <p:spPr>
          <a:xfrm>
            <a:off x="349250" y="200546"/>
            <a:ext cx="1710405" cy="384721"/>
          </a:xfrm>
        </p:spPr>
        <p:txBody>
          <a:bodyPr/>
          <a:lstStyle/>
          <a:p>
            <a:r>
              <a:rPr lang="en-US" altLang="ko-KR"/>
              <a:t>Ⅳ. </a:t>
            </a:r>
            <a:r>
              <a:rPr/>
              <a:t>조사 </a:t>
            </a:r>
            <a:r>
              <a:rPr smtClean="0"/>
              <a:t>모형</a:t>
            </a:r>
            <a:endParaRPr/>
          </a:p>
        </p:txBody>
      </p:sp>
      <p:sp>
        <p:nvSpPr>
          <p:cNvPr id="10256" name="TextBox 73"/>
          <p:cNvSpPr txBox="1">
            <a:spLocks noChangeArrowheads="1"/>
          </p:cNvSpPr>
          <p:nvPr/>
        </p:nvSpPr>
        <p:spPr bwMode="auto">
          <a:xfrm>
            <a:off x="390525" y="776288"/>
            <a:ext cx="39624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충남도청 주요시책 고객만족도 평가 모델 기본 구조</a:t>
            </a:r>
          </a:p>
        </p:txBody>
      </p:sp>
      <p:sp>
        <p:nvSpPr>
          <p:cNvPr id="10257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10854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dirty="0" smtClean="0"/>
              <a:t>충남도청 주요 고객만족도는 일반적인 고객만족도 모델을 활용함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KDF(Key Drive Factor) </a:t>
            </a:r>
            <a:r>
              <a:rPr dirty="0" smtClean="0"/>
              <a:t>개념을 반영해</a:t>
            </a:r>
            <a:r>
              <a:rPr lang="en-US" altLang="ko-KR" dirty="0" smtClean="0"/>
              <a:t> </a:t>
            </a:r>
            <a:r>
              <a:rPr dirty="0" smtClean="0"/>
              <a:t>고객이 더 중요하게 생각하는 요소에 </a:t>
            </a:r>
            <a:r>
              <a:rPr dirty="0" err="1" smtClean="0"/>
              <a:t>해당량</a:t>
            </a:r>
            <a:r>
              <a:rPr dirty="0" smtClean="0"/>
              <a:t> 만큼의 </a:t>
            </a:r>
            <a:r>
              <a:rPr dirty="0" smtClean="0"/>
              <a:t>가중치를 부여해 </a:t>
            </a:r>
            <a:r>
              <a:rPr dirty="0" smtClean="0"/>
              <a:t>계산하는</a:t>
            </a:r>
            <a:r>
              <a:rPr lang="en-US" dirty="0"/>
              <a:t> </a:t>
            </a:r>
            <a:r>
              <a:rPr dirty="0" smtClean="0"/>
              <a:t>요소만족도와</a:t>
            </a:r>
            <a:r>
              <a:rPr lang="en-US" altLang="ko-KR" dirty="0" smtClean="0"/>
              <a:t>,</a:t>
            </a:r>
            <a:r>
              <a:rPr dirty="0" smtClean="0"/>
              <a:t>구체적인 </a:t>
            </a:r>
            <a:r>
              <a:rPr dirty="0" smtClean="0"/>
              <a:t>속성이 아닌 고객이 체감하는 전반적 만족도를 통합하여</a:t>
            </a:r>
            <a:r>
              <a:rPr lang="en-US" altLang="ko-KR" dirty="0" smtClean="0"/>
              <a:t>, </a:t>
            </a:r>
            <a:r>
              <a:rPr dirty="0" smtClean="0"/>
              <a:t>시책 종합만족도를 산출하는 구조임</a:t>
            </a:r>
            <a:r>
              <a:rPr lang="en-US" altLang="ko-KR" dirty="0" smtClean="0"/>
              <a:t>.</a:t>
            </a:r>
          </a:p>
        </p:txBody>
      </p:sp>
      <p:sp>
        <p:nvSpPr>
          <p:cNvPr id="72" name="Oval 176"/>
          <p:cNvSpPr>
            <a:spLocks noChangeArrowheads="1"/>
          </p:cNvSpPr>
          <p:nvPr/>
        </p:nvSpPr>
        <p:spPr bwMode="gray">
          <a:xfrm>
            <a:off x="3368675" y="4951413"/>
            <a:ext cx="1212850" cy="496887"/>
          </a:xfrm>
          <a:prstGeom prst="ellipse">
            <a:avLst/>
          </a:prstGeom>
          <a:solidFill>
            <a:srgbClr val="DDDDDD"/>
          </a:solidFill>
          <a:ln w="6350">
            <a:solidFill>
              <a:schemeClr val="bg2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C0C0C0"/>
            </a:outerShdw>
          </a:effectLst>
        </p:spPr>
        <p:txBody>
          <a:bodyPr wrap="none" lIns="0" tIns="0" rIns="0" bIns="0" anchor="ctr"/>
          <a:lstStyle/>
          <a:p>
            <a:pPr algn="ctr" defTabSz="746125" eaLnBrk="0" hangingPunct="0">
              <a:buSzPct val="70000"/>
              <a:defRPr/>
            </a:pPr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전반적 만족도</a:t>
            </a:r>
            <a:endParaRPr kumimoji="0" lang="ko-KR" altLang="en-US" sz="12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80" name="오른쪽 대괄호 79"/>
          <p:cNvSpPr/>
          <p:nvPr/>
        </p:nvSpPr>
        <p:spPr>
          <a:xfrm>
            <a:off x="2505075" y="2462213"/>
            <a:ext cx="360363" cy="2016125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</p:spPr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cxnSp>
        <p:nvCxnSpPr>
          <p:cNvPr id="88" name="AutoShape 202"/>
          <p:cNvCxnSpPr>
            <a:cxnSpLocks noChangeShapeType="1"/>
          </p:cNvCxnSpPr>
          <p:nvPr/>
        </p:nvCxnSpPr>
        <p:spPr bwMode="gray">
          <a:xfrm flipV="1">
            <a:off x="2470150" y="2794000"/>
            <a:ext cx="384175" cy="0"/>
          </a:xfrm>
          <a:prstGeom prst="straightConnector1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</p:spPr>
      </p:cxnSp>
      <p:cxnSp>
        <p:nvCxnSpPr>
          <p:cNvPr id="91" name="AutoShape 202"/>
          <p:cNvCxnSpPr>
            <a:cxnSpLocks noChangeShapeType="1"/>
          </p:cNvCxnSpPr>
          <p:nvPr/>
        </p:nvCxnSpPr>
        <p:spPr bwMode="gray">
          <a:xfrm flipV="1">
            <a:off x="2470150" y="3144838"/>
            <a:ext cx="384175" cy="0"/>
          </a:xfrm>
          <a:prstGeom prst="straightConnector1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</p:spPr>
      </p:cxnSp>
      <p:cxnSp>
        <p:nvCxnSpPr>
          <p:cNvPr id="92" name="AutoShape 202"/>
          <p:cNvCxnSpPr>
            <a:cxnSpLocks noChangeShapeType="1"/>
          </p:cNvCxnSpPr>
          <p:nvPr/>
        </p:nvCxnSpPr>
        <p:spPr bwMode="gray">
          <a:xfrm flipV="1">
            <a:off x="2470150" y="3470275"/>
            <a:ext cx="384175" cy="0"/>
          </a:xfrm>
          <a:prstGeom prst="straightConnector1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</p:spPr>
      </p:cxnSp>
      <p:cxnSp>
        <p:nvCxnSpPr>
          <p:cNvPr id="93" name="AutoShape 202"/>
          <p:cNvCxnSpPr>
            <a:cxnSpLocks noChangeShapeType="1"/>
          </p:cNvCxnSpPr>
          <p:nvPr/>
        </p:nvCxnSpPr>
        <p:spPr bwMode="gray">
          <a:xfrm flipV="1">
            <a:off x="2470150" y="3759200"/>
            <a:ext cx="384175" cy="0"/>
          </a:xfrm>
          <a:prstGeom prst="straightConnector1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</p:spPr>
      </p:cxnSp>
      <p:cxnSp>
        <p:nvCxnSpPr>
          <p:cNvPr id="94" name="AutoShape 202"/>
          <p:cNvCxnSpPr>
            <a:cxnSpLocks noChangeShapeType="1"/>
          </p:cNvCxnSpPr>
          <p:nvPr/>
        </p:nvCxnSpPr>
        <p:spPr bwMode="gray">
          <a:xfrm flipV="1">
            <a:off x="2470150" y="4119563"/>
            <a:ext cx="384175" cy="0"/>
          </a:xfrm>
          <a:prstGeom prst="straightConnector1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</p:spPr>
      </p:cxnSp>
      <p:cxnSp>
        <p:nvCxnSpPr>
          <p:cNvPr id="95" name="AutoShape 202"/>
          <p:cNvCxnSpPr>
            <a:cxnSpLocks noChangeShapeType="1"/>
          </p:cNvCxnSpPr>
          <p:nvPr/>
        </p:nvCxnSpPr>
        <p:spPr bwMode="gray">
          <a:xfrm flipV="1">
            <a:off x="2865438" y="2770188"/>
            <a:ext cx="384175" cy="0"/>
          </a:xfrm>
          <a:prstGeom prst="straightConnector1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</p:spPr>
      </p:cxnSp>
      <p:sp>
        <p:nvSpPr>
          <p:cNvPr id="96" name="오른쪽 대괄호 95"/>
          <p:cNvSpPr/>
          <p:nvPr/>
        </p:nvSpPr>
        <p:spPr>
          <a:xfrm>
            <a:off x="5637213" y="3562350"/>
            <a:ext cx="755650" cy="2519363"/>
          </a:xfrm>
          <a:prstGeom prst="rightBracket">
            <a:avLst>
              <a:gd name="adj" fmla="val 0"/>
            </a:avLst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none" w="med" len="sm"/>
          </a:ln>
        </p:spPr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cxnSp>
        <p:nvCxnSpPr>
          <p:cNvPr id="97" name="AutoShape 202"/>
          <p:cNvCxnSpPr>
            <a:cxnSpLocks noChangeShapeType="1"/>
          </p:cNvCxnSpPr>
          <p:nvPr/>
        </p:nvCxnSpPr>
        <p:spPr bwMode="gray">
          <a:xfrm flipV="1">
            <a:off x="6392863" y="4210050"/>
            <a:ext cx="384175" cy="0"/>
          </a:xfrm>
          <a:prstGeom prst="straightConnector1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 type="triangle" w="med" len="sm"/>
          </a:ln>
        </p:spPr>
      </p:cxnSp>
      <p:grpSp>
        <p:nvGrpSpPr>
          <p:cNvPr id="10268" name="그룹 107"/>
          <p:cNvGrpSpPr>
            <a:grpSpLocks/>
          </p:cNvGrpSpPr>
          <p:nvPr/>
        </p:nvGrpSpPr>
        <p:grpSpPr bwMode="auto">
          <a:xfrm>
            <a:off x="2216150" y="2193925"/>
            <a:ext cx="842963" cy="2284413"/>
            <a:chOff x="7566421" y="2418606"/>
            <a:chExt cx="842963" cy="2284867"/>
          </a:xfrm>
        </p:grpSpPr>
        <p:sp>
          <p:nvSpPr>
            <p:cNvPr id="10276" name="Rectangle 173"/>
            <p:cNvSpPr>
              <a:spLocks noChangeArrowheads="1"/>
            </p:cNvSpPr>
            <p:nvPr/>
          </p:nvSpPr>
          <p:spPr bwMode="gray">
            <a:xfrm>
              <a:off x="7566421" y="2418606"/>
              <a:ext cx="842963" cy="288000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smtClean="0">
                  <a:solidFill>
                    <a:srgbClr val="FF0000"/>
                  </a:solidFill>
                  <a:latin typeface="산돌고딕 L" pitchFamily="18" charset="-127"/>
                  <a:ea typeface="산돌고딕 L" pitchFamily="18" charset="-127"/>
                </a:rPr>
                <a:t>w1</a:t>
              </a:r>
              <a:endParaRPr kumimoji="0" lang="ko-KR" altLang="en-US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10277" name="Rectangle 174"/>
            <p:cNvSpPr>
              <a:spLocks noChangeArrowheads="1"/>
            </p:cNvSpPr>
            <p:nvPr/>
          </p:nvSpPr>
          <p:spPr bwMode="gray">
            <a:xfrm>
              <a:off x="7566421" y="2751417"/>
              <a:ext cx="842963" cy="288000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smtClean="0">
                  <a:solidFill>
                    <a:srgbClr val="FF0000"/>
                  </a:solidFill>
                  <a:latin typeface="산돌고딕 L" pitchFamily="18" charset="-127"/>
                  <a:ea typeface="산돌고딕 L" pitchFamily="18" charset="-127"/>
                </a:rPr>
                <a:t>w2</a:t>
              </a:r>
              <a:endParaRPr kumimoji="0" lang="ko-KR" altLang="en-US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10278" name="Rectangle 175"/>
            <p:cNvSpPr>
              <a:spLocks noChangeArrowheads="1"/>
            </p:cNvSpPr>
            <p:nvPr/>
          </p:nvSpPr>
          <p:spPr bwMode="gray">
            <a:xfrm>
              <a:off x="7566421" y="3084228"/>
              <a:ext cx="842963" cy="288000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smtClean="0">
                  <a:solidFill>
                    <a:srgbClr val="FF0000"/>
                  </a:solidFill>
                  <a:latin typeface="산돌고딕 L" pitchFamily="18" charset="-127"/>
                  <a:ea typeface="산돌고딕 L" pitchFamily="18" charset="-127"/>
                </a:rPr>
                <a:t>w3</a:t>
              </a:r>
              <a:endParaRPr kumimoji="0" lang="ko-KR" altLang="en-US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10279" name="Rectangle 181"/>
            <p:cNvSpPr>
              <a:spLocks noChangeArrowheads="1"/>
            </p:cNvSpPr>
            <p:nvPr/>
          </p:nvSpPr>
          <p:spPr bwMode="gray">
            <a:xfrm>
              <a:off x="7566421" y="3417039"/>
              <a:ext cx="842963" cy="288000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smtClean="0">
                  <a:solidFill>
                    <a:srgbClr val="FF0000"/>
                  </a:solidFill>
                  <a:latin typeface="산돌고딕 L" pitchFamily="18" charset="-127"/>
                  <a:ea typeface="산돌고딕 L" pitchFamily="18" charset="-127"/>
                </a:rPr>
                <a:t>w4</a:t>
              </a:r>
              <a:endParaRPr kumimoji="0" lang="ko-KR" altLang="en-US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10280" name="Rectangle 182"/>
            <p:cNvSpPr>
              <a:spLocks noChangeArrowheads="1"/>
            </p:cNvSpPr>
            <p:nvPr/>
          </p:nvSpPr>
          <p:spPr bwMode="gray">
            <a:xfrm>
              <a:off x="7566421" y="3749850"/>
              <a:ext cx="842963" cy="288000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smtClean="0">
                  <a:solidFill>
                    <a:srgbClr val="FF0000"/>
                  </a:solidFill>
                  <a:latin typeface="산돌고딕 L" pitchFamily="18" charset="-127"/>
                  <a:ea typeface="산돌고딕 L" pitchFamily="18" charset="-127"/>
                </a:rPr>
                <a:t>w5</a:t>
              </a:r>
              <a:endParaRPr kumimoji="0" lang="ko-KR" altLang="en-US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10281" name="Rectangle 183"/>
            <p:cNvSpPr>
              <a:spLocks noChangeArrowheads="1"/>
            </p:cNvSpPr>
            <p:nvPr/>
          </p:nvSpPr>
          <p:spPr bwMode="gray">
            <a:xfrm>
              <a:off x="7566421" y="4082661"/>
              <a:ext cx="842963" cy="288000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smtClean="0">
                  <a:solidFill>
                    <a:srgbClr val="FF0000"/>
                  </a:solidFill>
                  <a:latin typeface="산돌고딕 L" pitchFamily="18" charset="-127"/>
                  <a:ea typeface="산돌고딕 L" pitchFamily="18" charset="-127"/>
                </a:rPr>
                <a:t>w6</a:t>
              </a:r>
              <a:endParaRPr kumimoji="0" lang="ko-KR" altLang="en-US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10282" name="Rectangle 189"/>
            <p:cNvSpPr>
              <a:spLocks noChangeArrowheads="1"/>
            </p:cNvSpPr>
            <p:nvPr/>
          </p:nvSpPr>
          <p:spPr bwMode="gray">
            <a:xfrm>
              <a:off x="7566421" y="4415473"/>
              <a:ext cx="842963" cy="288000"/>
            </a:xfrm>
            <a:prstGeom prst="rect">
              <a:avLst/>
            </a:prstGeom>
            <a:noFill/>
            <a:ln w="6350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buClr>
                  <a:srgbClr val="FF0000"/>
                </a:buClr>
                <a:buSzPct val="70000"/>
                <a:buFont typeface="Wingdings" pitchFamily="2" charset="2"/>
                <a:buNone/>
              </a:pPr>
              <a:r>
                <a:rPr kumimoji="0" lang="en-US" altLang="ko-KR" sz="1100" smtClean="0">
                  <a:solidFill>
                    <a:srgbClr val="FF0000"/>
                  </a:solidFill>
                  <a:latin typeface="산돌고딕 L" pitchFamily="18" charset="-127"/>
                  <a:ea typeface="산돌고딕 L" pitchFamily="18" charset="-127"/>
                </a:rPr>
                <a:t>w7</a:t>
              </a:r>
              <a:endParaRPr kumimoji="0" lang="ko-KR" altLang="en-US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</p:grpSp>
      <p:sp>
        <p:nvSpPr>
          <p:cNvPr id="10269" name="Rectangle 173"/>
          <p:cNvSpPr>
            <a:spLocks noChangeArrowheads="1"/>
          </p:cNvSpPr>
          <p:nvPr/>
        </p:nvSpPr>
        <p:spPr bwMode="gray">
          <a:xfrm>
            <a:off x="3584575" y="3030538"/>
            <a:ext cx="842963" cy="287337"/>
          </a:xfrm>
          <a:prstGeom prst="rect">
            <a:avLst/>
          </a:prstGeom>
          <a:noFill/>
          <a:ln w="635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buClr>
                <a:srgbClr val="FF0000"/>
              </a:buClr>
              <a:buSzPct val="70000"/>
              <a:buFont typeface="Wingdings" pitchFamily="2" charset="2"/>
              <a:buNone/>
            </a:pPr>
            <a:r>
              <a:rPr kumimoji="0" lang="en-US" altLang="ko-KR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W2 : 50%</a:t>
            </a:r>
            <a:endParaRPr kumimoji="0" lang="ko-KR" altLang="en-US" sz="1100">
              <a:solidFill>
                <a:srgbClr val="FF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0270" name="Rectangle 173"/>
          <p:cNvSpPr>
            <a:spLocks noChangeArrowheads="1"/>
          </p:cNvSpPr>
          <p:nvPr/>
        </p:nvSpPr>
        <p:spPr bwMode="gray">
          <a:xfrm>
            <a:off x="3575050" y="5526088"/>
            <a:ext cx="842963" cy="287337"/>
          </a:xfrm>
          <a:prstGeom prst="rect">
            <a:avLst/>
          </a:prstGeom>
          <a:noFill/>
          <a:ln w="635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buClr>
                <a:srgbClr val="FF0000"/>
              </a:buClr>
              <a:buSzPct val="70000"/>
              <a:buFont typeface="Wingdings" pitchFamily="2" charset="2"/>
              <a:buNone/>
            </a:pPr>
            <a:r>
              <a:rPr kumimoji="0" lang="en-US" altLang="ko-KR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W2 : 50%</a:t>
            </a:r>
            <a:endParaRPr kumimoji="0" lang="ko-KR" altLang="en-US" sz="1100">
              <a:solidFill>
                <a:srgbClr val="FF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0271" name="Text Box 47"/>
          <p:cNvSpPr txBox="1">
            <a:spLocks noChangeArrowheads="1"/>
          </p:cNvSpPr>
          <p:nvPr/>
        </p:nvSpPr>
        <p:spPr bwMode="auto">
          <a:xfrm>
            <a:off x="2982913" y="5434013"/>
            <a:ext cx="212725" cy="1441450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</p:spPr>
        <p:txBody>
          <a:bodyPr vert="eaVert" lIns="0" tIns="0" rIns="0" bIns="0" anchor="ctr" anchorCtr="1"/>
          <a:lstStyle/>
          <a:p>
            <a:pPr>
              <a:spcBef>
                <a:spcPct val="50000"/>
              </a:spcBef>
            </a:pPr>
            <a:r>
              <a:rPr kumimoji="0" lang="en-US" altLang="ko-KR" sz="1400" b="1">
                <a:latin typeface="맑은 고딕" pitchFamily="50" charset="-127"/>
                <a:ea typeface="맑은 고딕" pitchFamily="50" charset="-127"/>
              </a:rPr>
              <a:t>……………</a:t>
            </a:r>
          </a:p>
        </p:txBody>
      </p:sp>
      <p:sp>
        <p:nvSpPr>
          <p:cNvPr id="114" name="Rectangle 242"/>
          <p:cNvSpPr>
            <a:spLocks noChangeArrowheads="1"/>
          </p:cNvSpPr>
          <p:nvPr/>
        </p:nvSpPr>
        <p:spPr bwMode="auto">
          <a:xfrm>
            <a:off x="3800475" y="5865813"/>
            <a:ext cx="1816100" cy="3730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defRPr/>
            </a:pPr>
            <a:r>
              <a:rPr kumimoji="0" lang="en-US" altLang="ko-KR" sz="1100">
                <a:latin typeface="산돌고딕 L" pitchFamily="18" charset="-127"/>
                <a:ea typeface="산돌고딕 L" pitchFamily="18" charset="-127"/>
              </a:rPr>
              <a:t>2.</a:t>
            </a: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시책만족도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10273" name="Text Box 47"/>
          <p:cNvSpPr txBox="1">
            <a:spLocks noChangeArrowheads="1"/>
          </p:cNvSpPr>
          <p:nvPr/>
        </p:nvSpPr>
        <p:spPr bwMode="auto">
          <a:xfrm>
            <a:off x="4592638" y="6288088"/>
            <a:ext cx="161925" cy="369887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</p:spPr>
        <p:txBody>
          <a:bodyPr vert="eaVert" lIns="0" tIns="0" rIns="0" bIns="0" anchor="ctr" anchorCtr="1"/>
          <a:lstStyle/>
          <a:p>
            <a:pPr>
              <a:spcBef>
                <a:spcPct val="50000"/>
              </a:spcBef>
            </a:pPr>
            <a:r>
              <a:rPr kumimoji="0" lang="en-US" altLang="ko-KR" sz="1400" b="1">
                <a:latin typeface="맑은 고딕" pitchFamily="50" charset="-127"/>
                <a:ea typeface="맑은 고딕" pitchFamily="50" charset="-127"/>
              </a:rPr>
              <a:t>……</a:t>
            </a:r>
          </a:p>
        </p:txBody>
      </p:sp>
      <p:sp>
        <p:nvSpPr>
          <p:cNvPr id="118" name="Text Box 47"/>
          <p:cNvSpPr txBox="1">
            <a:spLocks noChangeArrowheads="1"/>
          </p:cNvSpPr>
          <p:nvPr/>
        </p:nvSpPr>
        <p:spPr bwMode="gray">
          <a:xfrm>
            <a:off x="6507162" y="5586339"/>
            <a:ext cx="3198365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defTabSz="973138"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가중치</a:t>
            </a:r>
            <a:r>
              <a:rPr kumimoji="0" lang="en-US" altLang="ko-KR" sz="1000" kern="0" dirty="0" smtClean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1(Weight1:w1</a:t>
            </a:r>
            <a:r>
              <a:rPr kumimoji="0" lang="en-US" altLang="ko-KR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은 각 요소만족도를 구성하는 </a:t>
            </a:r>
            <a:r>
              <a:rPr kumimoji="0" lang="ko-KR" altLang="en-US" sz="1000" kern="0" dirty="0" smtClean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      평가항목들과 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전반적 만족도와의 상관관계분석을 </a:t>
            </a:r>
            <a:r>
              <a:rPr kumimoji="0" lang="ko-KR" altLang="en-US" sz="1000" kern="0" dirty="0" smtClean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통해 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산출된 </a:t>
            </a:r>
            <a:r>
              <a:rPr kumimoji="0" lang="ko-KR" altLang="en-US" sz="1000" kern="0" dirty="0" err="1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베타값을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 표준화 하여 산출하였음</a:t>
            </a:r>
            <a:r>
              <a:rPr kumimoji="0" lang="en-US" altLang="ko-KR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.</a:t>
            </a:r>
          </a:p>
          <a:p>
            <a:pPr defTabSz="973138"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kumimoji="0" lang="ko-KR" altLang="en-US" sz="1000" kern="0" dirty="0" smtClean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가중치</a:t>
            </a:r>
            <a:r>
              <a:rPr kumimoji="0" lang="en-US" altLang="ko-KR" sz="1000" kern="0" dirty="0" smtClean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2(W2</a:t>
            </a:r>
            <a:r>
              <a:rPr kumimoji="0" lang="en-US" altLang="ko-KR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는 요소만족도와 </a:t>
            </a:r>
            <a:r>
              <a:rPr kumimoji="0" lang="ko-KR" altLang="en-US" sz="1000" kern="0" dirty="0" err="1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전반적만족도에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 각각 동일한 비중을 두는 것이 상례이므로</a:t>
            </a:r>
            <a:r>
              <a:rPr kumimoji="0" lang="en-US" altLang="ko-KR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각각 </a:t>
            </a:r>
            <a:r>
              <a:rPr kumimoji="0" lang="en-US" altLang="ko-KR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0.5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의 </a:t>
            </a:r>
            <a:r>
              <a:rPr kumimoji="0" lang="ko-KR" altLang="en-US" sz="1000" kern="0" dirty="0" smtClean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고정 가중치</a:t>
            </a:r>
            <a:r>
              <a:rPr kumimoji="0" lang="en-US" altLang="ko-KR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중요도</a:t>
            </a:r>
            <a:r>
              <a:rPr kumimoji="0" lang="en-US" altLang="ko-KR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를 부여함</a:t>
            </a:r>
            <a:r>
              <a:rPr kumimoji="0" lang="en-US" altLang="ko-KR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산돌고딕 L" pitchFamily="18" charset="-127"/>
                <a:ea typeface="산돌고딕 L" pitchFamily="18" charset="-127"/>
              </a:rPr>
              <a:t> </a:t>
            </a:r>
          </a:p>
        </p:txBody>
      </p:sp>
      <p:sp>
        <p:nvSpPr>
          <p:cNvPr id="120" name="AutoShape 92"/>
          <p:cNvSpPr>
            <a:spLocks noChangeArrowheads="1"/>
          </p:cNvSpPr>
          <p:nvPr/>
        </p:nvSpPr>
        <p:spPr bwMode="gray">
          <a:xfrm>
            <a:off x="6808788" y="5218113"/>
            <a:ext cx="2247900" cy="288925"/>
          </a:xfrm>
          <a:prstGeom prst="roundRect">
            <a:avLst>
              <a:gd name="adj" fmla="val 16333"/>
            </a:avLst>
          </a:prstGeom>
          <a:gradFill rotWithShape="1">
            <a:gsLst>
              <a:gs pos="0">
                <a:srgbClr val="3C6EC8"/>
              </a:gs>
              <a:gs pos="100000">
                <a:srgbClr val="2A4D8C"/>
              </a:gs>
            </a:gsLst>
            <a:lin ang="5400000" scaled="1"/>
          </a:gradFill>
          <a:ln w="38100">
            <a:solidFill>
              <a:srgbClr val="E7F3FF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73104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산돌고딕B" pitchFamily="18" charset="-127"/>
                <a:ea typeface="산돌고딕B" pitchFamily="18" charset="-127"/>
              </a:rPr>
              <a:t>중요도</a:t>
            </a:r>
            <a:r>
              <a:rPr kumimoji="0" lang="en-US" altLang="ko-KR" sz="14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산돌고딕B" pitchFamily="18" charset="-127"/>
                <a:ea typeface="산돌고딕B" pitchFamily="18" charset="-127"/>
              </a:rPr>
              <a:t>(W) </a:t>
            </a:r>
            <a:r>
              <a:rPr kumimoji="0" lang="ko-KR" altLang="en-US" sz="14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산돌고딕B" pitchFamily="18" charset="-127"/>
                <a:ea typeface="산돌고딕B" pitchFamily="18" charset="-127"/>
              </a:rPr>
              <a:t>산출구조</a:t>
            </a:r>
            <a:endParaRPr kumimoji="0" lang="ko-KR" altLang="en-US" sz="15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제목 13"/>
          <p:cNvSpPr>
            <a:spLocks noGrp="1"/>
          </p:cNvSpPr>
          <p:nvPr>
            <p:ph type="title"/>
          </p:nvPr>
        </p:nvSpPr>
        <p:spPr>
          <a:xfrm>
            <a:off x="349250" y="200025"/>
            <a:ext cx="2576513" cy="385763"/>
          </a:xfrm>
        </p:spPr>
        <p:txBody>
          <a:bodyPr/>
          <a:lstStyle/>
          <a:p>
            <a:r>
              <a:rPr lang="en-US" altLang="ko-KR"/>
              <a:t>Ⅴ. </a:t>
            </a:r>
            <a:r>
              <a:t>조사항목의 구성</a:t>
            </a:r>
          </a:p>
        </p:txBody>
      </p:sp>
      <p:sp>
        <p:nvSpPr>
          <p:cNvPr id="11267" name="TextBox 14"/>
          <p:cNvSpPr txBox="1">
            <a:spLocks noChangeArrowheads="1"/>
          </p:cNvSpPr>
          <p:nvPr/>
        </p:nvSpPr>
        <p:spPr bwMode="auto">
          <a:xfrm>
            <a:off x="390525" y="776288"/>
            <a:ext cx="324485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2011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년도 주요시책 고객만족도 측정항목</a:t>
            </a:r>
          </a:p>
        </p:txBody>
      </p:sp>
      <p:sp>
        <p:nvSpPr>
          <p:cNvPr id="11268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762000"/>
          </a:xfrm>
        </p:spPr>
        <p:txBody>
          <a:bodyPr/>
          <a:lstStyle/>
          <a:p>
            <a:r>
              <a:rPr dirty="0" smtClean="0"/>
              <a:t>측정결과의 안정성을 기하기 위해</a:t>
            </a:r>
            <a:r>
              <a:rPr lang="en-US" altLang="ko-KR" dirty="0" smtClean="0"/>
              <a:t>, </a:t>
            </a:r>
            <a:r>
              <a:rPr dirty="0" smtClean="0"/>
              <a:t>전년도와 동일한 항목으로 구성함</a:t>
            </a:r>
            <a:endParaRPr lang="en-US" altLang="ko-KR" dirty="0" smtClean="0"/>
          </a:p>
          <a:p>
            <a:r>
              <a:rPr dirty="0" smtClean="0"/>
              <a:t>단</a:t>
            </a:r>
            <a:r>
              <a:rPr lang="en-US" altLang="ko-KR" dirty="0" smtClean="0"/>
              <a:t>, </a:t>
            </a:r>
            <a:r>
              <a:rPr dirty="0" smtClean="0"/>
              <a:t>행정수혜자와 전문가간 조사결과 비교의 타당성을 위해</a:t>
            </a:r>
            <a:r>
              <a:rPr lang="en-US" altLang="ko-KR" dirty="0" smtClean="0"/>
              <a:t>,</a:t>
            </a:r>
            <a:r>
              <a:rPr dirty="0" smtClean="0"/>
              <a:t> 응답자 </a:t>
            </a:r>
            <a:r>
              <a:rPr dirty="0" smtClean="0"/>
              <a:t>특성 별로 </a:t>
            </a:r>
            <a:r>
              <a:rPr dirty="0" smtClean="0"/>
              <a:t>이원화된 문항을 전문가용 문항으로 통합</a:t>
            </a:r>
            <a:r>
              <a:rPr lang="en-US" altLang="ko-KR" dirty="0" smtClean="0"/>
              <a:t>, </a:t>
            </a:r>
            <a:r>
              <a:rPr dirty="0" smtClean="0"/>
              <a:t>측정하였음</a:t>
            </a:r>
            <a:r>
              <a:rPr lang="en-US" altLang="ko-KR" dirty="0" smtClean="0"/>
              <a:t>.</a:t>
            </a:r>
          </a:p>
        </p:txBody>
      </p:sp>
      <p:graphicFrame>
        <p:nvGraphicFramePr>
          <p:cNvPr id="7" name="Group 1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045342"/>
              </p:ext>
            </p:extLst>
          </p:nvPr>
        </p:nvGraphicFramePr>
        <p:xfrm>
          <a:off x="704850" y="2122488"/>
          <a:ext cx="8785545" cy="4392190"/>
        </p:xfrm>
        <a:graphic>
          <a:graphicData uri="http://schemas.openxmlformats.org/drawingml/2006/table">
            <a:tbl>
              <a:tblPr/>
              <a:tblGrid>
                <a:gridCol w="1072022"/>
                <a:gridCol w="1072022"/>
                <a:gridCol w="2104106"/>
                <a:gridCol w="4537395"/>
              </a:tblGrid>
              <a:tr h="395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Dimension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차원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Component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구성요소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Concept(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개념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Measure(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측정항목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48186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요소만족도</a:t>
                      </a:r>
                      <a:endParaRPr kumimoji="1" lang="en-US" altLang="ko-KR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구성차원</a:t>
                      </a:r>
                      <a:endParaRPr kumimoji="1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필요성</a:t>
                      </a:r>
                      <a:endParaRPr kumimoji="1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충남도가 제공하는 행정서비스의 정책수요존재여부 및 시급성 </a:t>
                      </a: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 typeface="Wingdings" pitchFamily="2" charset="2"/>
                        <a:buChar char="§"/>
                        <a:tabLst>
                          <a:tab pos="82550" algn="l"/>
                        </a:tabLst>
                        <a:defRPr/>
                      </a:pP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	</a:t>
                      </a:r>
                      <a:r>
                        <a:rPr kumimoji="1" lang="ko-KR" altLang="en-US" sz="105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정책은 충남지역의 상황에 비추어 볼 때 필요성이 있다</a:t>
                      </a:r>
                      <a:endParaRPr kumimoji="1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38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의견수렴도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시책 추진과정에서 자문진의 전문적 의견과 이해관계자의 </a:t>
                      </a: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/>
                      </a:r>
                      <a:b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이해 수렴 정도</a:t>
                      </a: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 typeface="Wingdings" pitchFamily="2" charset="2"/>
                        <a:buChar char="§"/>
                        <a:tabLst>
                          <a:tab pos="82550" algn="l"/>
                        </a:tabLst>
                      </a:pP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	</a:t>
                      </a: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정책의 수립과정에서 충남도민들의 의견을 잘 반영하고 있다</a:t>
                      </a:r>
                      <a:endParaRPr kumimoji="1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818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홍보성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시책에 대한 정보제공 또는</a:t>
                      </a:r>
                      <a:b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홍보관리의 정도</a:t>
                      </a: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 typeface="Wingdings" pitchFamily="2" charset="2"/>
                        <a:buChar char="§"/>
                        <a:tabLst>
                          <a:tab pos="82550" algn="l"/>
                        </a:tabLst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	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정책의 집행과정에서 적극적이고 효율적인 홍보가 이루어지고 있다</a:t>
                      </a: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38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투명성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시책추진 과정에서의 </a:t>
                      </a: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/>
                      </a:r>
                      <a:b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업무처리의 투명성</a:t>
                      </a: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</a:t>
                      </a: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도덕성 및 </a:t>
                      </a: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/>
                      </a:r>
                      <a:b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공정성 정도</a:t>
                      </a: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 typeface="Wingdings" pitchFamily="2" charset="2"/>
                        <a:buChar char="§"/>
                        <a:tabLst>
                          <a:tab pos="82550" algn="l"/>
                        </a:tabLst>
                      </a:pP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	</a:t>
                      </a: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정책의 집행과정이 투명하다</a:t>
                      </a:r>
                      <a:endParaRPr kumimoji="1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20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일관성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추진시책이 성과달성 시점까지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/>
                      </a:r>
                      <a:b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지속성을 유지하는지 여부</a:t>
                      </a: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 typeface="Wingdings" pitchFamily="2" charset="2"/>
                        <a:buChar char="§"/>
                        <a:tabLst>
                          <a:tab pos="82550" algn="l"/>
                        </a:tabLst>
                      </a:pP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	</a:t>
                      </a: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정책기조가 일관성 있게 유지되고 있다</a:t>
                      </a:r>
                      <a:endParaRPr kumimoji="1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38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전문성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업무체계의 전문성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정확성 및 완성도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필요기술의 보유수준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업무에 필요한  지식의 보유 정도</a:t>
                      </a: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 typeface="Wingdings" pitchFamily="2" charset="2"/>
                        <a:buChar char="§"/>
                        <a:tabLst>
                          <a:tab pos="82550" algn="l"/>
                        </a:tabLst>
                      </a:pP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	</a:t>
                      </a: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정책의 세부 추진과정 및 내용이 전문적이다 </a:t>
                      </a: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168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효과성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해당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시책이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공공의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이익에 도움이 되는 정도</a:t>
                      </a: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 typeface="Wingdings" pitchFamily="2" charset="2"/>
                        <a:buChar char="§"/>
                        <a:tabLst>
                          <a:tab pos="82550" algn="l"/>
                        </a:tabLst>
                      </a:pP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	</a:t>
                      </a: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정책이 추진되면서 원래 목표로 했던 성과를 거두고 있다</a:t>
                      </a:r>
                      <a:endParaRPr kumimoji="1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168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전반적 만족도</a:t>
                      </a: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구성차원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체감만족도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C6EC8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고객의 총체적 평가로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직관적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판단에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의한 체감만족도</a:t>
                      </a: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 typeface="Wingdings" pitchFamily="2" charset="2"/>
                        <a:buChar char="§"/>
                        <a:tabLst>
                          <a:tab pos="82550" algn="l"/>
                        </a:tabLst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 선생님께서는 정책의 수립</a:t>
                      </a: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</a:t>
                      </a: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집행</a:t>
                      </a: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</a:t>
                      </a: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결과등 모든 것을 고려할 때</a:t>
                      </a: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</a:t>
                      </a:r>
                      <a:b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 “OOOO"</a:t>
                      </a: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정책에 대해 전반적으로 얼마나 만족하십니까</a:t>
                      </a:r>
                      <a:r>
                        <a:rPr kumimoji="1" lang="en-US" altLang="ko-KR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?</a:t>
                      </a:r>
                      <a:endParaRPr kumimoji="1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36000" marR="0" marT="0" marB="0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3089275" cy="385763"/>
          </a:xfrm>
        </p:spPr>
        <p:txBody>
          <a:bodyPr/>
          <a:lstStyle/>
          <a:p>
            <a:r>
              <a:rPr lang="en-US" altLang="ko-KR"/>
              <a:t>Ⅵ. </a:t>
            </a:r>
            <a:r>
              <a:rPr lang="en-US"/>
              <a:t>2011</a:t>
            </a:r>
            <a:r>
              <a:t>년도 조사 설계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282701"/>
              </p:ext>
            </p:extLst>
          </p:nvPr>
        </p:nvGraphicFramePr>
        <p:xfrm>
          <a:off x="1558925" y="1368425"/>
          <a:ext cx="7935832" cy="4498776"/>
        </p:xfrm>
        <a:graphic>
          <a:graphicData uri="http://schemas.openxmlformats.org/drawingml/2006/table">
            <a:tbl>
              <a:tblPr firstRow="1" firstCol="1">
                <a:tableStyleId>{793D81CF-94F2-401A-BA57-92F5A7B2D0C5}</a:tableStyleId>
              </a:tblPr>
              <a:tblGrid>
                <a:gridCol w="1368000"/>
                <a:gridCol w="6567832"/>
              </a:tblGrid>
              <a:tr h="206334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u="none" strike="noStrike" kern="1200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  <a:cs typeface="+mn-cs"/>
                      </a:endParaRPr>
                    </a:p>
                  </a:txBody>
                  <a:tcPr marL="72000" marR="0" marT="36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algn="ctr" latinLnBrk="1">
                        <a:lnSpc>
                          <a:spcPct val="110000"/>
                        </a:lnSpc>
                        <a:spcBef>
                          <a:spcPts val="400"/>
                        </a:spcBef>
                        <a:buFont typeface="산돌고딕 M" pitchFamily="18" charset="-127"/>
                        <a:buNone/>
                      </a:pPr>
                      <a:r>
                        <a:rPr lang="ko-KR" altLang="en-US" sz="1400" b="0" i="0" u="none" strike="noStrike" kern="1200" smtClean="0">
                          <a:solidFill>
                            <a:srgbClr val="000000"/>
                          </a:solidFill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조사설계 세부사항</a:t>
                      </a:r>
                      <a:endParaRPr lang="ko-KR" altLang="en-US" sz="1400" b="0" i="0" u="none" strike="noStrike" kern="1200" dirty="0" smtClean="0">
                        <a:solidFill>
                          <a:srgbClr val="000000"/>
                        </a:solidFill>
                        <a:latin typeface="산돌고딕B" pitchFamily="18" charset="-127"/>
                        <a:ea typeface="산돌고딕B" pitchFamily="18" charset="-127"/>
                        <a:cs typeface="+mn-cs"/>
                      </a:endParaRPr>
                    </a:p>
                  </a:txBody>
                  <a:tcPr marL="36000" marR="0" marT="72000" marB="72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4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i="0" u="none" strike="noStrike" kern="1200" dirty="0" smtClean="0">
                          <a:solidFill>
                            <a:srgbClr val="000000"/>
                          </a:solidFill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진행 개요</a:t>
                      </a:r>
                      <a:endParaRPr lang="ko-KR" altLang="en-US" sz="1400" b="0" i="0" u="none" strike="noStrike" kern="1200" dirty="0">
                        <a:solidFill>
                          <a:srgbClr val="000000"/>
                        </a:solidFill>
                        <a:latin typeface="산돌고딕B" pitchFamily="18" charset="-127"/>
                        <a:ea typeface="산돌고딕B" pitchFamily="18" charset="-127"/>
                        <a:cs typeface="+mn-cs"/>
                      </a:endParaRPr>
                    </a:p>
                  </a:txBody>
                  <a:tcPr marL="72000" marR="0" marT="36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4625" indent="-174625" algn="l" latinLnBrk="1">
                        <a:lnSpc>
                          <a:spcPct val="110000"/>
                        </a:lnSpc>
                        <a:spcBef>
                          <a:spcPts val="400"/>
                        </a:spcBef>
                        <a:buFont typeface="산돌고딕 M" pitchFamily="18" charset="-127"/>
                        <a:buChar char="▷"/>
                      </a:pPr>
                      <a:r>
                        <a:rPr lang="ko-KR" altLang="en-US" sz="1300" b="0" i="0" u="none" strike="noStrike" kern="120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시책별 조사대상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특성을 </a:t>
                      </a:r>
                      <a:r>
                        <a:rPr lang="ko-KR" altLang="en-US" sz="1300" b="0" i="0" u="none" strike="noStrike" kern="120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반영하여 시책만족도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조사를 위한 최적의 조사방법 및 </a:t>
                      </a:r>
                      <a:r>
                        <a:rPr lang="ko-KR" altLang="en-US" sz="1300" b="0" i="0" u="none" strike="noStrike" kern="1200" dirty="0" err="1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표본수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선정</a:t>
                      </a:r>
                    </a:p>
                  </a:txBody>
                  <a:tcPr marL="36000" marR="0" marT="72000" marB="72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2551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i="0" u="none" strike="noStrike" kern="1200" dirty="0" smtClean="0">
                          <a:solidFill>
                            <a:srgbClr val="000000"/>
                          </a:solidFill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조사 설계</a:t>
                      </a:r>
                      <a:r>
                        <a:rPr lang="en-US" altLang="ko-KR" sz="14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i="0" u="none" strike="noStrike" kern="1200" dirty="0" smtClean="0">
                          <a:solidFill>
                            <a:srgbClr val="000000"/>
                          </a:solidFill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원칙</a:t>
                      </a:r>
                      <a:endParaRPr lang="ko-KR" altLang="en-US" sz="1400" b="0" i="0" u="none" strike="noStrike" kern="1200" dirty="0">
                        <a:solidFill>
                          <a:srgbClr val="000000"/>
                        </a:solidFill>
                        <a:latin typeface="산돌고딕B" pitchFamily="18" charset="-127"/>
                        <a:ea typeface="산돌고딕B" pitchFamily="18" charset="-127"/>
                        <a:cs typeface="+mn-cs"/>
                      </a:endParaRPr>
                    </a:p>
                  </a:txBody>
                  <a:tcPr marL="72000" marR="0" marT="36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indent="-174625" algn="l" defTabSz="973104" rtl="0" eaLnBrk="1" fontAlgn="auto" latinLnBrk="1" hangingPunct="1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 typeface="산돌고딕 M" pitchFamily="18" charset="-127"/>
                        <a:buChar char="▷"/>
                        <a:tabLst/>
                        <a:defRPr/>
                      </a:pP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조사 방법은 구조화된 설문지에 의한 전화조사를 원칙으로 함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.</a:t>
                      </a:r>
                      <a:b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</a:b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조사효율을 고려하여 리스트에 의한 전화조사 방식을 메인 조사방법으로 활용함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.</a:t>
                      </a:r>
                    </a:p>
                    <a:p>
                      <a:pPr marL="174625" marR="0" indent="-174625" algn="l" defTabSz="973104" rtl="0" eaLnBrk="1" fontAlgn="auto" latinLnBrk="1" hangingPunct="1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 typeface="산돌고딕 M" pitchFamily="18" charset="-127"/>
                        <a:buChar char="▷"/>
                        <a:tabLst/>
                        <a:defRPr/>
                      </a:pP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단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응답자 특성에 따라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전화조사 방법이 불가능할 경우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b="0" i="0" u="none" strike="noStrike" kern="1200" dirty="0" err="1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이메일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유치조사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팩스활용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유치조사</a:t>
                      </a:r>
                      <a:r>
                        <a:rPr lang="ko-KR" altLang="en-US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등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가용 조사방식을 모두 동원한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멀티 </a:t>
                      </a:r>
                      <a:r>
                        <a:rPr lang="ko-KR" altLang="en-US" sz="1300" b="0" i="0" u="none" strike="noStrike" kern="1200" dirty="0" err="1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채널서베이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방식을 활용</a:t>
                      </a:r>
                      <a:endParaRPr lang="ko-KR" altLang="en-US" sz="1300" b="0" i="0" u="none" strike="noStrike" kern="1200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  <a:cs typeface="+mn-cs"/>
                      </a:endParaRPr>
                    </a:p>
                  </a:txBody>
                  <a:tcPr marL="36000" marR="0" marT="72000" marB="72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3528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i="0" u="none" strike="noStrike" kern="1200" dirty="0" smtClean="0">
                          <a:solidFill>
                            <a:srgbClr val="000000"/>
                          </a:solidFill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표본 </a:t>
                      </a:r>
                      <a:r>
                        <a:rPr lang="ko-KR" altLang="en-US" sz="1400" b="0" i="0" u="none" strike="noStrike" kern="1200" smtClean="0">
                          <a:solidFill>
                            <a:srgbClr val="000000"/>
                          </a:solidFill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설계</a:t>
                      </a:r>
                      <a:r>
                        <a:rPr lang="en-US" altLang="ko-KR" sz="1400" b="0" i="0" u="none" strike="noStrike" kern="1200" baseline="0" smtClean="0">
                          <a:solidFill>
                            <a:srgbClr val="000000"/>
                          </a:solidFill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i="0" u="none" strike="noStrike" kern="1200" baseline="0" smtClean="0">
                          <a:solidFill>
                            <a:srgbClr val="000000"/>
                          </a:solidFill>
                          <a:latin typeface="산돌고딕B" pitchFamily="18" charset="-127"/>
                          <a:ea typeface="산돌고딕B" pitchFamily="18" charset="-127"/>
                          <a:cs typeface="+mn-cs"/>
                        </a:rPr>
                        <a:t>방법</a:t>
                      </a:r>
                      <a:endParaRPr lang="ko-KR" altLang="en-US" sz="1400" b="0" i="0" u="none" strike="noStrike" kern="1200" dirty="0">
                        <a:solidFill>
                          <a:srgbClr val="000000"/>
                        </a:solidFill>
                        <a:latin typeface="산돌고딕B" pitchFamily="18" charset="-127"/>
                        <a:ea typeface="산돌고딕B" pitchFamily="18" charset="-127"/>
                        <a:cs typeface="+mn-cs"/>
                      </a:endParaRPr>
                    </a:p>
                  </a:txBody>
                  <a:tcPr marL="72000" marR="0" marT="36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indent="-174625" algn="l" defTabSz="973104" rtl="0" eaLnBrk="1" fontAlgn="auto" latinLnBrk="1" hangingPunct="1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 typeface="산돌고딕 M" pitchFamily="18" charset="-127"/>
                        <a:buChar char="▷"/>
                        <a:tabLst/>
                        <a:defRPr/>
                      </a:pPr>
                      <a:r>
                        <a:rPr lang="ko-KR" altLang="en-US" sz="1300" b="0" i="0" u="none" strike="noStrike" kern="1200" dirty="0" err="1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시책별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조사조건의 동질성을 유지하기 위해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조사대상 모집단 수를 약 이해당사자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행정수혜자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40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명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내부 전문가 그룹 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명으로 고정</a:t>
                      </a:r>
                      <a:b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</a:b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이 중 각 분야별 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50%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인 행정수혜자 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명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내부 전문가 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10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명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총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30</a:t>
                      </a:r>
                      <a:r>
                        <a:rPr lang="ko-KR" altLang="en-US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명을 </a:t>
                      </a:r>
                      <a:r>
                        <a:rPr lang="ko-KR" altLang="en-US" sz="1300" b="0" i="0" u="none" strike="noStrike" kern="1200" baseline="0" dirty="0" err="1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시책별</a:t>
                      </a:r>
                      <a:endParaRPr lang="en-US" altLang="ko-KR" sz="1300" b="0" i="0" u="none" strike="noStrike" kern="1200" baseline="0" dirty="0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  <a:cs typeface="+mn-cs"/>
                      </a:endParaRPr>
                    </a:p>
                    <a:p>
                      <a:pPr marL="0" marR="0" indent="0" algn="l" defTabSz="973104" rtl="0" eaLnBrk="1" fontAlgn="auto" latinLnBrk="1" hangingPunct="1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 typeface="산돌고딕 M" pitchFamily="18" charset="-127"/>
                        <a:buNone/>
                        <a:tabLst/>
                        <a:defRPr/>
                      </a:pPr>
                      <a:r>
                        <a:rPr lang="en-US" altLang="ko-KR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유효표본으로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균등 </a:t>
                      </a:r>
                      <a:r>
                        <a:rPr lang="ko-KR" altLang="en-US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할당함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/>
                      </a:r>
                      <a:b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</a:br>
                      <a:endParaRPr lang="ko-KR" altLang="en-US" sz="1300" b="0" i="0" u="none" strike="noStrike" kern="1200" dirty="0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  <a:cs typeface="+mn-cs"/>
                      </a:endParaRPr>
                    </a:p>
                    <a:p>
                      <a:pPr marL="174625" marR="0" indent="-174625" algn="l" defTabSz="973104" rtl="0" eaLnBrk="1" fontAlgn="auto" latinLnBrk="1" hangingPunct="1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 typeface="산돌고딕 M" pitchFamily="18" charset="-127"/>
                        <a:buChar char="▷"/>
                        <a:tabLst/>
                        <a:defRPr/>
                      </a:pP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단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충남도청의 내부고객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청 소속 공무원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을 대상으로 한 시책의 경우에는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/>
                      </a:r>
                      <a:b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</a:b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: 3-1.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도정 조정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통합 기능 강화관련 내부고객 만족도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 5-1.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직무성과만족도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/>
                      </a:r>
                      <a:b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</a:b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균등할당의 원칙 제외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)</a:t>
                      </a:r>
                    </a:p>
                    <a:p>
                      <a:pPr marL="174625" marR="0" indent="-174625" algn="l" defTabSz="973104" rtl="0" eaLnBrk="1" fontAlgn="auto" latinLnBrk="1" hangingPunct="1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 typeface="산돌고딕 M" pitchFamily="18" charset="-127"/>
                        <a:buChar char="▷"/>
                        <a:tabLst/>
                        <a:defRPr/>
                      </a:pPr>
                      <a:endParaRPr lang="ko-KR" altLang="en-US" sz="1300" b="0" i="0" u="none" strike="noStrike" kern="1200" dirty="0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  <a:cs typeface="+mn-cs"/>
                      </a:endParaRPr>
                    </a:p>
                    <a:p>
                      <a:pPr marL="174625" marR="0" indent="-174625" algn="l" defTabSz="973104" rtl="0" eaLnBrk="1" fontAlgn="auto" latinLnBrk="1" hangingPunct="1">
                        <a:lnSpc>
                          <a:spcPct val="11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 typeface="산돌고딕 M" pitchFamily="18" charset="-127"/>
                        <a:buChar char="▷"/>
                        <a:tabLst/>
                        <a:defRPr/>
                      </a:pP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리스트 수가 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배 정도에 불과하므로</a:t>
                      </a:r>
                      <a:r>
                        <a:rPr lang="en-US" altLang="ko-KR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b="0" i="0" u="none" strike="noStrike" kern="120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표본조사가 아닌 전수조사</a:t>
                      </a:r>
                      <a:r>
                        <a:rPr lang="ko-KR" altLang="en-US" sz="1300" b="0" i="0" u="none" strike="noStrike" kern="1200" baseline="0" dirty="0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개념으로 조사 진행</a:t>
                      </a:r>
                      <a:endParaRPr lang="en-US" altLang="ko-KR" sz="1300" b="0" i="0" u="none" strike="noStrike" kern="1200" dirty="0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  <a:cs typeface="+mn-cs"/>
                      </a:endParaRPr>
                    </a:p>
                  </a:txBody>
                  <a:tcPr marL="36000" marR="0" marT="72000" marB="72000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38" descr="C:\Documents and Settings\user\My Documents\My Pictures\10170294.jpg"/>
          <p:cNvPicPr>
            <a:picLocks noChangeAspect="1" noChangeArrowheads="1"/>
          </p:cNvPicPr>
          <p:nvPr/>
        </p:nvPicPr>
        <p:blipFill>
          <a:blip r:embed="rId2" cstate="print"/>
          <a:srcRect t="5904" b="9375"/>
          <a:stretch>
            <a:fillRect/>
          </a:stretch>
        </p:blipFill>
        <p:spPr bwMode="auto">
          <a:xfrm>
            <a:off x="272480" y="1363083"/>
            <a:ext cx="1216025" cy="1385888"/>
          </a:xfrm>
          <a:prstGeom prst="roundRect">
            <a:avLst>
              <a:gd name="adj" fmla="val 6268"/>
            </a:avLst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198688" cy="385763"/>
          </a:xfrm>
        </p:spPr>
        <p:txBody>
          <a:bodyPr/>
          <a:lstStyle/>
          <a:p>
            <a:r>
              <a:rPr lang="en-US" altLang="ko-KR"/>
              <a:t>Ⅶ. </a:t>
            </a:r>
            <a:r>
              <a:t>응답자특성표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44488" y="1392238"/>
          <a:ext cx="4320480" cy="3516180"/>
        </p:xfrm>
        <a:graphic>
          <a:graphicData uri="http://schemas.openxmlformats.org/drawingml/2006/table">
            <a:tbl>
              <a:tblPr/>
              <a:tblGrid>
                <a:gridCol w="1227729"/>
                <a:gridCol w="1580583"/>
                <a:gridCol w="864096"/>
                <a:gridCol w="648072"/>
              </a:tblGrid>
              <a:tr h="45213">
                <a:tc rowSpan="2" gridSpan="2"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 </a:t>
                      </a:r>
                    </a:p>
                  </a:txBody>
                  <a:tcPr marL="2660" marR="2660" marT="266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　</a:t>
                      </a:r>
                    </a:p>
                  </a:txBody>
                  <a:tcPr marL="2660" marR="2660" marT="266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87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사례수</a:t>
                      </a:r>
                    </a:p>
                  </a:txBody>
                  <a:tcPr marL="2660" marR="2660" marT="266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%</a:t>
                      </a:r>
                    </a:p>
                  </a:txBody>
                  <a:tcPr marL="2660" marR="2660" marT="266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213">
                <a:tc gridSpan="2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■ 전   체 ■</a:t>
                      </a:r>
                    </a:p>
                  </a:txBody>
                  <a:tcPr marL="2660" marR="2660" marT="26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2,090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100.0%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rowSpan="2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▣ 성    별 ▣</a:t>
                      </a:r>
                    </a:p>
                  </a:txBody>
                  <a:tcPr marL="2660" marR="2660" marT="26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남   자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1,588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76.0%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여   자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502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24.0%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rowSpan="5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▣ 연 령 별 ▣</a:t>
                      </a:r>
                    </a:p>
                  </a:txBody>
                  <a:tcPr marL="2660" marR="2660" marT="26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 kern="1200" smtClean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900" b="0" i="0" u="none" strike="noStrike" kern="1200" smtClean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대</a:t>
                      </a:r>
                      <a:endParaRPr lang="ko-KR" altLang="en-US" sz="900" b="0" i="0" u="none" strike="noStrike" kern="1200" dirty="0">
                        <a:solidFill>
                          <a:schemeClr val="tx1"/>
                        </a:solidFill>
                        <a:latin typeface="산돌고딕 L" pitchFamily="18" charset="-127"/>
                        <a:ea typeface="산돌고딕 L" pitchFamily="18" charset="-127"/>
                        <a:cs typeface="+mn-cs"/>
                      </a:endParaRP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115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5.5%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30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대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422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20.2%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40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대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720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34.4%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50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대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609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29.1%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60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대이상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224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10.7%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rowSpan="6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▣ 직 업 별 ▣</a:t>
                      </a:r>
                    </a:p>
                  </a:txBody>
                  <a:tcPr marL="2660" marR="2660" marT="26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교수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학계소속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)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124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5.9%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연구단체소속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43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2.1%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기업체소속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325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15.6%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기관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협회소속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900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43.1%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시민단체소속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15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0.7%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기타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683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32.7%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rowSpan="7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▣ 거주지별 ▣</a:t>
                      </a:r>
                    </a:p>
                  </a:txBody>
                  <a:tcPr marL="2660" marR="2660" marT="26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서울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95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4.5%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인천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경기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71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3.4%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부산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경남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2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0.1%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대구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경북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5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0.2%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광주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전라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11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0.5%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대전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충청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1,902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91.0%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강원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제주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4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0.2%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rowSpan="2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구분</a:t>
                      </a:r>
                    </a:p>
                  </a:txBody>
                  <a:tcPr marL="2660" marR="2660" marT="26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전문가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690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33.0%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수혜자</a:t>
                      </a:r>
                    </a:p>
                  </a:txBody>
                  <a:tcPr marL="180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1,400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67.0%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168900" y="1401763"/>
          <a:ext cx="4320480" cy="5346060"/>
        </p:xfrm>
        <a:graphic>
          <a:graphicData uri="http://schemas.openxmlformats.org/drawingml/2006/table">
            <a:tbl>
              <a:tblPr/>
              <a:tblGrid>
                <a:gridCol w="863525"/>
                <a:gridCol w="2304827"/>
                <a:gridCol w="575493"/>
                <a:gridCol w="576635"/>
              </a:tblGrid>
              <a:tr h="45213">
                <a:tc rowSpan="2" gridSpan="2"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 </a:t>
                      </a:r>
                    </a:p>
                  </a:txBody>
                  <a:tcPr marL="2660" marR="2660" marT="266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latin typeface="산돌고딕 L"/>
                        </a:rPr>
                        <a:t>　</a:t>
                      </a:r>
                    </a:p>
                  </a:txBody>
                  <a:tcPr marL="2660" marR="2660" marT="266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87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사례수</a:t>
                      </a:r>
                    </a:p>
                  </a:txBody>
                  <a:tcPr marL="2660" marR="2660" marT="266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%</a:t>
                      </a:r>
                    </a:p>
                  </a:txBody>
                  <a:tcPr marL="2660" marR="2660" marT="266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213">
                <a:tc gridSpan="2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■ 전   체 ■</a:t>
                      </a:r>
                    </a:p>
                  </a:txBody>
                  <a:tcPr marL="2660" marR="2660" marT="26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2,090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100.0%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rowSpan="35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정책번호</a:t>
                      </a:r>
                    </a:p>
                  </a:txBody>
                  <a:tcPr marL="2660" marR="2660" marT="26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뉴미디어 활용한 쌍방향 소통강화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친정부모 초청 및 모국 방문지원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참여와 소통 기반한 도정운영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양질의 정부예산 확보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제안 제도 운영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초중학생 친환경 무상급식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지역 균형발전 사업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8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중앙 협력 인적네트워크 구축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9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지역 일자리 창출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10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충청남도 중소기업 해외시장 개척지원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11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수요자 중심의 산업입지 적기공급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12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대 중소기업 동반성장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13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신재생에너지 보급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14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후생복지 내실운영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15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정책현장 방문시 도민과의 대화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16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지방세</a:t>
                      </a:r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(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도세</a:t>
                      </a:r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)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목표액 달성 추진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17 1+3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사랑나눔 자원봉사단 운영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18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주민 정보화교육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19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행복 아파트건립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20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공립예술단 찾아가는 공연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21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충남 옛길 문화 디자인어메니티구축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22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생활체육 참여율 제고로 도민 건강증진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23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솔바람길 조성사업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24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농식품과 연계한 문화콘텐츠 개발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25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농작물재해 보험 확대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26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편안한 물길 조성 사업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27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클린 축산업 육성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28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어촌 관광 개발 및 어항시설 확충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29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셋째아이상 무상보육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지역 사회 서비스 투자 사업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31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장애인 생활시설 확충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32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건강한 노후 위한 치매환자 관리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33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찾아가는한방 가정방문 진료서비스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34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공공기관 온실가스 감축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35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석면 질환자 피해구제 급여지원</a:t>
                      </a:r>
                    </a:p>
                  </a:txBody>
                  <a:tcPr marL="36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579" name="TextBox 10"/>
          <p:cNvSpPr txBox="1">
            <a:spLocks noChangeArrowheads="1"/>
          </p:cNvSpPr>
          <p:nvPr/>
        </p:nvSpPr>
        <p:spPr bwMode="auto">
          <a:xfrm>
            <a:off x="390525" y="776288"/>
            <a:ext cx="233362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필수시책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(70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개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)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응답자 특성표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198688" cy="385763"/>
          </a:xfrm>
        </p:spPr>
        <p:txBody>
          <a:bodyPr/>
          <a:lstStyle/>
          <a:p>
            <a:r>
              <a:rPr lang="en-US" altLang="ko-KR"/>
              <a:t>Ⅶ. </a:t>
            </a:r>
            <a:r>
              <a:t>응답자특성표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415925" y="1114425"/>
          <a:ext cx="4897115" cy="5472060"/>
        </p:xfrm>
        <a:graphic>
          <a:graphicData uri="http://schemas.openxmlformats.org/drawingml/2006/table">
            <a:tbl>
              <a:tblPr/>
              <a:tblGrid>
                <a:gridCol w="733920"/>
                <a:gridCol w="3019888"/>
                <a:gridCol w="489711"/>
                <a:gridCol w="653596"/>
              </a:tblGrid>
              <a:tr h="45213">
                <a:tc rowSpan="2" gridSpan="2"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 </a:t>
                      </a:r>
                    </a:p>
                  </a:txBody>
                  <a:tcPr marL="2660" marR="2660" marT="266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latin typeface="산돌고딕 L"/>
                        </a:rPr>
                        <a:t>　</a:t>
                      </a:r>
                    </a:p>
                  </a:txBody>
                  <a:tcPr marL="2660" marR="2660" marT="266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87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사례수</a:t>
                      </a:r>
                    </a:p>
                  </a:txBody>
                  <a:tcPr marL="2660" marR="2660" marT="266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%</a:t>
                      </a:r>
                    </a:p>
                  </a:txBody>
                  <a:tcPr marL="2660" marR="2660" marT="266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213">
                <a:tc gridSpan="2">
                  <a:txBody>
                    <a:bodyPr/>
                    <a:lstStyle/>
                    <a:p>
                      <a:pPr algn="l" fontAlgn="t"/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■ 전   체 ■</a:t>
                      </a:r>
                    </a:p>
                  </a:txBody>
                  <a:tcPr marL="2660" marR="2660" marT="26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2,090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100.0%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rowSpan="35">
                  <a:txBody>
                    <a:bodyPr/>
                    <a:lstStyle/>
                    <a:p>
                      <a:pPr algn="l" fontAlgn="t"/>
                      <a:endParaRPr lang="ko-KR" altLang="en-US" sz="900" b="0" i="0" u="none" strike="noStrike"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2660" marR="2660" marT="26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36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상수도 보급율 향상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37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임산물 </a:t>
                      </a:r>
                      <a:r>
                        <a:rPr lang="en-US" altLang="ko-KR" sz="9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10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선 명품화 육성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38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주민참여형 녹색도시 계획수립방안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39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아름답고 편안한 행복 공감디자인조성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40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위험도로구조개선등 사업추진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41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폭설시신속한 제설작업을 위한 설해대책 준비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42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연안항 건설사업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43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형질변경토지 지목 일제정비 사업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44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내포신도시 내 유관기관</a:t>
                      </a:r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,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단체 유치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45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도본청 및 의회 신청사 건립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46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소방장비 현대화 등 현장활동 지원 인프라 구축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47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농어촌 전담의용 소방대 확대 운영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48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안전점검 시정반영율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49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피해주민 배상 및 보상 지원추진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50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감사위원회 출범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51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공정하고 투명한 계약업무 추진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1.0%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52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충남 브랜드쌀 품질향상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53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사이버농업인 정보화 대회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54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농업환경보전 및 친환경농산물 안전성향상 기술개발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55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영농</a:t>
                      </a:r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4-H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정착지원 사업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56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친환경 축산을 위한 생균제 생산</a:t>
                      </a:r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/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공급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57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충남향토음식명품화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58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농업인대학</a:t>
                      </a:r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(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귀농대학</a:t>
                      </a:r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)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운영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59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주요 식량작물 우량종자 생산</a:t>
                      </a:r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/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공급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60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쾌적한 교육환경 분위기 조성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61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교육훈련 운영 내실화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62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사이버교육 운영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63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먹는물 </a:t>
                      </a:r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2011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64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소 부르셀라 병 청정화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65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편리하고 안전한 도로건설 사업 추진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66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지역특산 수산자원 조성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67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한우수정란 생산 사업설명서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68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프로어업인 발굴 육성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69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백제문화단지운영 만족도 조사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70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황해</a:t>
                      </a:r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FEZ </a:t>
                      </a:r>
                      <a:r>
                        <a:rPr lang="ko-KR" altLang="en-US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개발사업 추진</a:t>
                      </a:r>
                    </a:p>
                  </a:txBody>
                  <a:tcPr marL="36000" marR="3600" marT="3600" marB="36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1.4%</a:t>
                      </a:r>
                    </a:p>
                  </a:txBody>
                  <a:tcPr marL="2660" marR="2660" marT="266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495" name="TextBox 4"/>
          <p:cNvSpPr txBox="1">
            <a:spLocks noChangeArrowheads="1"/>
          </p:cNvSpPr>
          <p:nvPr/>
        </p:nvSpPr>
        <p:spPr bwMode="auto">
          <a:xfrm>
            <a:off x="390525" y="776288"/>
            <a:ext cx="278606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필수시책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(70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개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)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응답자 특성표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(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계속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1500">
              <a:latin typeface="산돌고딕B" pitchFamily="18" charset="-127"/>
              <a:ea typeface="산돌고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198688" cy="385763"/>
          </a:xfrm>
        </p:spPr>
        <p:txBody>
          <a:bodyPr/>
          <a:lstStyle/>
          <a:p>
            <a:r>
              <a:rPr lang="en-US" altLang="ko-KR"/>
              <a:t>Ⅶ. </a:t>
            </a:r>
            <a:r>
              <a:t>응답자특성표</a:t>
            </a:r>
          </a:p>
        </p:txBody>
      </p:sp>
      <p:sp>
        <p:nvSpPr>
          <p:cNvPr id="15363" name="TextBox 10"/>
          <p:cNvSpPr txBox="1">
            <a:spLocks noChangeArrowheads="1"/>
          </p:cNvSpPr>
          <p:nvPr/>
        </p:nvSpPr>
        <p:spPr bwMode="auto">
          <a:xfrm>
            <a:off x="390525" y="776288"/>
            <a:ext cx="222726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선택시책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(5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개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)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응답자 특성표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44488" y="1401763"/>
          <a:ext cx="4680520" cy="5250948"/>
        </p:xfrm>
        <a:graphic>
          <a:graphicData uri="http://schemas.openxmlformats.org/drawingml/2006/table">
            <a:tbl>
              <a:tblPr/>
              <a:tblGrid>
                <a:gridCol w="1092122"/>
                <a:gridCol w="2340261"/>
                <a:gridCol w="672073"/>
                <a:gridCol w="576064"/>
              </a:tblGrid>
              <a:tr h="203516">
                <a:tc rowSpan="2" gridSpan="2">
                  <a:txBody>
                    <a:bodyPr/>
                    <a:lstStyle/>
                    <a:p>
                      <a:pPr algn="l" fontAlgn="b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 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en-US" altLang="ko-KR" sz="1000" b="0" i="0" u="none" strike="noStrike"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3516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사례수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03516">
                <a:tc gridSpan="2"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■ 전   체 ■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150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100.0%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rowSpan="2"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▣ 성    별 ▣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남   자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104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69.3%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여   자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rowSpan="5"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▣ 연 령 별 ▣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20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대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대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21.3%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40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대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34.7%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50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대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41.3%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60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대이상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rowSpan="4"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▣ 직 업 별 ▣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교수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(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학계소속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)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기업체소속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9.3%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기관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/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협회소속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112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74.7%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기타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15.3%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rowSpan="2"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▣ 거주지별 ▣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서울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대전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/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충청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149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99.3%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rowSpan="2"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구분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전문가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13.3%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수혜자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130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86.7%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rowSpan="5"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정책번호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2_1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아이 돌보미 지원사업 이용자 만족도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3_1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도정 조정 통합 기능강화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13.3%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5_1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직무 성과 만족도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26.7%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15_1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도시 군정 실무협의회 운영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53_1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가공관련 현장 애로해결</a:t>
                      </a:r>
                    </a:p>
                  </a:txBody>
                  <a:tcPr marL="72000" marR="0" marT="36000" marB="3600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 descr="03 copy.jpg"/>
          <p:cNvPicPr preferRelativeResize="0">
            <a:picLocks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1826"/>
          <a:stretch>
            <a:fillRect/>
          </a:stretch>
        </p:blipFill>
        <p:spPr bwMode="auto">
          <a:xfrm>
            <a:off x="-1588" y="0"/>
            <a:ext cx="99075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2"/>
          <p:cNvSpPr>
            <a:spLocks noChangeArrowheads="1"/>
          </p:cNvSpPr>
          <p:nvPr/>
        </p:nvSpPr>
        <p:spPr bwMode="gray">
          <a:xfrm>
            <a:off x="2238375" y="2524125"/>
            <a:ext cx="6399213" cy="615950"/>
          </a:xfrm>
          <a:prstGeom prst="rect">
            <a:avLst/>
          </a:prstGeom>
          <a:noFill/>
          <a:ln w="15875" algn="ctr">
            <a:noFill/>
            <a:round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dirty="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제</a:t>
            </a:r>
            <a:r>
              <a:rPr kumimoji="0" lang="en-US" altLang="ko-KR" sz="4000" dirty="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2</a:t>
            </a:r>
            <a:r>
              <a:rPr kumimoji="0" lang="ko-KR" altLang="en-US" sz="4000" dirty="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장</a:t>
            </a:r>
            <a:r>
              <a:rPr kumimoji="0" lang="en-US" altLang="ko-KR" sz="400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. </a:t>
            </a:r>
            <a:r>
              <a:rPr kumimoji="0" lang="ko-KR" alt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필수시책 조사결과 종합</a:t>
            </a:r>
            <a:endParaRPr kumimoji="0" lang="ko-KR" altLang="en-US" sz="40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 bwMode="auto">
          <a:xfrm flipV="1">
            <a:off x="2239963" y="3181350"/>
            <a:ext cx="7237412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043363" y="3719513"/>
            <a:ext cx="1323975" cy="27003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Ⅰ</a:t>
            </a: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.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필수시책 만족도</a:t>
            </a:r>
            <a:endParaRPr kumimoji="0" lang="ko-KR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Ⅱ</a:t>
            </a: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.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조사대상자별 만족도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Ⅲ.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평가요소별 만족도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Ⅳ.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포트폴리오 분석결과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Ⅴ.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시책별 만족도 종합</a:t>
            </a:r>
            <a:endParaRPr kumimoji="0" lang="ko-KR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576513" cy="385763"/>
          </a:xfrm>
        </p:spPr>
        <p:txBody>
          <a:bodyPr/>
          <a:lstStyle/>
          <a:p>
            <a:r>
              <a:rPr lang="en-US" altLang="ko-KR"/>
              <a:t>Ⅰ. </a:t>
            </a:r>
            <a:r>
              <a:t>필수시책 만족도</a:t>
            </a:r>
          </a:p>
        </p:txBody>
      </p:sp>
      <p:sp>
        <p:nvSpPr>
          <p:cNvPr id="17411" name="텍스트 개체 틀 32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998537"/>
          </a:xfrm>
        </p:spPr>
        <p:txBody>
          <a:bodyPr/>
          <a:lstStyle/>
          <a:p>
            <a:r>
              <a:rPr lang="en-US" altLang="ko-KR" dirty="0" smtClean="0"/>
              <a:t>2011</a:t>
            </a:r>
            <a:r>
              <a:rPr dirty="0" smtClean="0"/>
              <a:t>년도 충남도청 필수시책 만족도는 </a:t>
            </a:r>
            <a:r>
              <a:rPr lang="en-US" altLang="ko-KR" dirty="0" smtClean="0"/>
              <a:t>73.5</a:t>
            </a:r>
            <a:r>
              <a:rPr dirty="0" smtClean="0"/>
              <a:t>점으로 나타나</a:t>
            </a:r>
            <a:r>
              <a:rPr lang="en-US" altLang="ko-KR" dirty="0" smtClean="0"/>
              <a:t>,  </a:t>
            </a:r>
            <a:r>
              <a:rPr dirty="0" smtClean="0"/>
              <a:t>전년도 </a:t>
            </a:r>
            <a:r>
              <a:rPr lang="en-US" altLang="ko-KR" dirty="0" smtClean="0"/>
              <a:t>74.0</a:t>
            </a:r>
            <a:r>
              <a:rPr dirty="0" smtClean="0"/>
              <a:t>점 대비 </a:t>
            </a:r>
            <a:r>
              <a:rPr lang="en-US" altLang="ko-KR" dirty="0" smtClean="0"/>
              <a:t>0.5</a:t>
            </a:r>
            <a:r>
              <a:rPr dirty="0" smtClean="0"/>
              <a:t>점 하락함</a:t>
            </a:r>
            <a:r>
              <a:rPr lang="en-US" altLang="ko-KR" dirty="0" smtClean="0"/>
              <a:t>.</a:t>
            </a:r>
          </a:p>
          <a:p>
            <a:r>
              <a:rPr dirty="0" smtClean="0"/>
              <a:t>만족도가 가장 높은 시책은  </a:t>
            </a:r>
            <a:r>
              <a:rPr b="1" dirty="0" smtClean="0"/>
              <a:t>친환경 축산을 위한 </a:t>
            </a:r>
            <a:r>
              <a:rPr b="1" dirty="0" err="1" smtClean="0"/>
              <a:t>생균제</a:t>
            </a:r>
            <a:r>
              <a:rPr b="1" dirty="0" smtClean="0"/>
              <a:t> 생산 공급</a:t>
            </a:r>
            <a:r>
              <a:rPr dirty="0" smtClean="0"/>
              <a:t>시책</a:t>
            </a:r>
            <a:r>
              <a:rPr lang="en-US" altLang="ko-KR" dirty="0" smtClean="0"/>
              <a:t>(93.7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으로 나타났으며</a:t>
            </a:r>
            <a:r>
              <a:rPr lang="en-US" altLang="ko-KR" dirty="0" smtClean="0"/>
              <a:t>, </a:t>
            </a:r>
            <a:r>
              <a:rPr dirty="0" smtClean="0"/>
              <a:t>이어 </a:t>
            </a:r>
            <a:r>
              <a:rPr b="1" dirty="0" smtClean="0"/>
              <a:t>셋째 아이 무상보육 </a:t>
            </a:r>
            <a:r>
              <a:rPr dirty="0" smtClean="0"/>
              <a:t>시책</a:t>
            </a:r>
            <a:r>
              <a:rPr lang="en-US" altLang="ko-KR" dirty="0" smtClean="0"/>
              <a:t>(87.5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b="1" dirty="0" smtClean="0"/>
              <a:t>충남도 중소기업 해외시장개척지원</a:t>
            </a:r>
            <a:r>
              <a:rPr lang="en-US" altLang="ko-KR" dirty="0" smtClean="0"/>
              <a:t>(87.2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b="1" dirty="0" smtClean="0"/>
              <a:t>수요자 중심의 산업입지 </a:t>
            </a:r>
            <a:r>
              <a:rPr b="1" dirty="0" err="1" smtClean="0"/>
              <a:t>적기공급</a:t>
            </a:r>
            <a:r>
              <a:rPr lang="en-US" altLang="ko-KR" dirty="0" smtClean="0"/>
              <a:t>(85.9</a:t>
            </a:r>
            <a:r>
              <a:rPr dirty="0" smtClean="0"/>
              <a:t>점</a:t>
            </a:r>
            <a:r>
              <a:rPr lang="en-US" altLang="ko-KR" dirty="0" smtClean="0"/>
              <a:t>) </a:t>
            </a:r>
            <a:r>
              <a:rPr dirty="0" smtClean="0"/>
              <a:t>등의  순으로 </a:t>
            </a:r>
            <a:r>
              <a:rPr dirty="0" smtClean="0"/>
              <a:t>높게 </a:t>
            </a:r>
            <a:r>
              <a:rPr dirty="0" smtClean="0"/>
              <a:t>나타남</a:t>
            </a:r>
            <a:r>
              <a:rPr lang="en-US" altLang="ko-KR" dirty="0" smtClean="0"/>
              <a:t>.</a:t>
            </a:r>
            <a:endParaRPr dirty="0" smtClean="0"/>
          </a:p>
        </p:txBody>
      </p:sp>
      <p:grpSp>
        <p:nvGrpSpPr>
          <p:cNvPr id="17413" name="그룹 37"/>
          <p:cNvGrpSpPr>
            <a:grpSpLocks/>
          </p:cNvGrpSpPr>
          <p:nvPr/>
        </p:nvGrpSpPr>
        <p:grpSpPr bwMode="auto">
          <a:xfrm>
            <a:off x="409575" y="2397125"/>
            <a:ext cx="9078913" cy="4041775"/>
            <a:chOff x="409404" y="2397300"/>
            <a:chExt cx="9078421" cy="4041594"/>
          </a:xfrm>
        </p:grpSpPr>
        <p:sp>
          <p:nvSpPr>
            <p:cNvPr id="17435" name="Text Box 5"/>
            <p:cNvSpPr txBox="1">
              <a:spLocks noChangeArrowheads="1"/>
            </p:cNvSpPr>
            <p:nvPr/>
          </p:nvSpPr>
          <p:spPr bwMode="auto">
            <a:xfrm>
              <a:off x="8598159" y="2397300"/>
              <a:ext cx="889666" cy="13849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(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단위 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: 100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점 만점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)</a:t>
              </a:r>
            </a:p>
          </p:txBody>
        </p:sp>
        <p:cxnSp>
          <p:nvCxnSpPr>
            <p:cNvPr id="42" name="직선 연결선 41"/>
            <p:cNvCxnSpPr/>
            <p:nvPr/>
          </p:nvCxnSpPr>
          <p:spPr>
            <a:xfrm>
              <a:off x="409404" y="6437307"/>
              <a:ext cx="9072071" cy="15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409404" y="2548106"/>
              <a:ext cx="9072071" cy="15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25" name="Rectangle 173"/>
          <p:cNvSpPr>
            <a:spLocks noChangeArrowheads="1"/>
          </p:cNvSpPr>
          <p:nvPr/>
        </p:nvSpPr>
        <p:spPr bwMode="gray">
          <a:xfrm>
            <a:off x="7905750" y="2698750"/>
            <a:ext cx="1584325" cy="287338"/>
          </a:xfrm>
          <a:prstGeom prst="rect">
            <a:avLst/>
          </a:prstGeom>
          <a:noFill/>
          <a:ln w="6350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buClr>
                <a:srgbClr val="FF0000"/>
              </a:buClr>
              <a:buSzPct val="70000"/>
              <a:buFont typeface="Wingdings" pitchFamily="2" charset="2"/>
              <a:buNone/>
            </a:pPr>
            <a:r>
              <a:rPr kumimoji="0" lang="ko-KR" altLang="en-US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상위 </a:t>
            </a:r>
            <a:r>
              <a:rPr kumimoji="0" lang="en-US" altLang="ko-KR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10</a:t>
            </a:r>
            <a:r>
              <a:rPr kumimoji="0" lang="ko-KR" altLang="en-US" sz="110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개시책 제시</a:t>
            </a:r>
          </a:p>
        </p:txBody>
      </p:sp>
      <p:sp>
        <p:nvSpPr>
          <p:cNvPr id="17434" name="TextBox 74"/>
          <p:cNvSpPr txBox="1">
            <a:spLocks noChangeArrowheads="1"/>
          </p:cNvSpPr>
          <p:nvPr/>
        </p:nvSpPr>
        <p:spPr bwMode="auto">
          <a:xfrm>
            <a:off x="390525" y="776288"/>
            <a:ext cx="342582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1. 2011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년 충남도 시책만족도 추이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(Top 10)</a:t>
            </a:r>
            <a:endParaRPr lang="ko-KR" altLang="en-US" sz="1500">
              <a:latin typeface="산돌고딕B" pitchFamily="18" charset="-127"/>
              <a:ea typeface="산돌고딕B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10451"/>
              </p:ext>
            </p:extLst>
          </p:nvPr>
        </p:nvGraphicFramePr>
        <p:xfrm>
          <a:off x="1928664" y="5650582"/>
          <a:ext cx="7561410" cy="619125"/>
        </p:xfrm>
        <a:graphic>
          <a:graphicData uri="http://schemas.openxmlformats.org/drawingml/2006/table">
            <a:tbl>
              <a:tblPr/>
              <a:tblGrid>
                <a:gridCol w="756141"/>
                <a:gridCol w="756141"/>
                <a:gridCol w="756141"/>
                <a:gridCol w="756141"/>
                <a:gridCol w="756141"/>
                <a:gridCol w="756141"/>
                <a:gridCol w="719738"/>
                <a:gridCol w="792544"/>
                <a:gridCol w="756141"/>
                <a:gridCol w="756141"/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dirty="0" smtClean="0">
                          <a:latin typeface="산돌고딕 L" pitchFamily="18" charset="-127"/>
                          <a:ea typeface="산돌고딕 L" pitchFamily="18" charset="-127"/>
                        </a:rPr>
                        <a:t>56.</a:t>
                      </a:r>
                    </a:p>
                    <a:p>
                      <a:pPr algn="ctr" fontAlgn="b"/>
                      <a:r>
                        <a:rPr lang="en-US" altLang="ko-KR" sz="1000" b="0" i="0" u="none" strike="noStrike" dirty="0" smtClean="0">
                          <a:latin typeface="산돌고딕 L" pitchFamily="18" charset="-127"/>
                          <a:ea typeface="산돌고딕 L" pitchFamily="18" charset="-127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친환경 축산을 위한 </a:t>
                      </a:r>
                      <a:r>
                        <a:rPr lang="ko-KR" altLang="en-US" sz="1000" b="0" i="0" u="none" strike="noStrike" dirty="0" err="1">
                          <a:latin typeface="산돌고딕 L" pitchFamily="18" charset="-127"/>
                          <a:ea typeface="산돌고딕 L" pitchFamily="18" charset="-127"/>
                        </a:rPr>
                        <a:t>생균제</a:t>
                      </a:r>
                      <a:r>
                        <a:rPr lang="ko-KR" altLang="en-US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 생산</a:t>
                      </a:r>
                      <a:r>
                        <a:rPr lang="en-US" altLang="ko-KR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/</a:t>
                      </a:r>
                      <a:r>
                        <a:rPr lang="ko-KR" altLang="en-US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공급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29 </a:t>
                      </a:r>
                      <a:endParaRPr lang="en-US" altLang="ko-KR" sz="100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셋째아이 </a:t>
                      </a:r>
                      <a:endParaRPr lang="en-US" altLang="ko-KR" sz="100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무상보육</a:t>
                      </a:r>
                      <a:endParaRPr lang="ko-KR" altLang="en-US" sz="1000" b="0" i="0" u="none" strike="noStrike"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10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충청남도 중소기업 해외시장 개척지원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11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수요자 </a:t>
                      </a:r>
                      <a:endParaRPr lang="en-US" altLang="ko-KR" sz="100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중심의 </a:t>
                      </a:r>
                      <a:endParaRPr lang="en-US" altLang="ko-KR" sz="100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산업입지 </a:t>
                      </a:r>
                      <a:endParaRPr lang="en-US" altLang="ko-KR" sz="100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적기공급</a:t>
                      </a:r>
                      <a:endParaRPr lang="ko-KR" altLang="en-US" sz="1000" b="0" i="0" u="none" strike="noStrike"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60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쾌적한 </a:t>
                      </a:r>
                      <a:endParaRPr lang="en-US" altLang="ko-KR" sz="100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교육환경 </a:t>
                      </a:r>
                      <a:endParaRPr lang="en-US" altLang="ko-KR" sz="100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분위기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조성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18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주민 </a:t>
                      </a:r>
                      <a:endParaRPr lang="en-US" altLang="ko-KR" sz="100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정보화교육</a:t>
                      </a:r>
                      <a:endParaRPr lang="ko-KR" altLang="en-US" sz="1000" b="0" i="0" u="none" strike="noStrike"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38 </a:t>
                      </a:r>
                      <a:r>
                        <a:rPr lang="ko-KR" altLang="en-US" sz="1000" b="0" i="0" u="none" strike="noStrike" dirty="0" err="1">
                          <a:latin typeface="산돌고딕 L" pitchFamily="18" charset="-127"/>
                          <a:ea typeface="산돌고딕 L" pitchFamily="18" charset="-127"/>
                        </a:rPr>
                        <a:t>주민참여형</a:t>
                      </a:r>
                      <a:r>
                        <a:rPr lang="ko-KR" altLang="en-US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 녹색도시 계획수립방안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63 </a:t>
                      </a:r>
                      <a:endParaRPr lang="en-US" altLang="ko-KR" sz="1000" b="0" i="0" u="none" strike="noStrike" dirty="0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dirty="0" err="1" smtClean="0">
                          <a:latin typeface="산돌고딕 L" pitchFamily="18" charset="-127"/>
                          <a:ea typeface="산돌고딕 L" pitchFamily="18" charset="-127"/>
                        </a:rPr>
                        <a:t>먹는물</a:t>
                      </a:r>
                      <a:endParaRPr lang="en-US" altLang="ko-KR" sz="1000" b="0" i="0" u="none" strike="noStrike" dirty="0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dirty="0" smtClean="0">
                          <a:latin typeface="산돌고딕 L" pitchFamily="18" charset="-127"/>
                          <a:ea typeface="산돌고딕 L" pitchFamily="18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2011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43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형질변경토지 지목 </a:t>
                      </a:r>
                      <a:endParaRPr lang="en-US" altLang="ko-KR" sz="100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일제정비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사업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33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찾아가는한방 가정방문 진료서비스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9" name="Rectangle 173"/>
          <p:cNvSpPr>
            <a:spLocks noChangeArrowheads="1"/>
          </p:cNvSpPr>
          <p:nvPr/>
        </p:nvSpPr>
        <p:spPr bwMode="gray">
          <a:xfrm>
            <a:off x="7905328" y="2698088"/>
            <a:ext cx="1584747" cy="288000"/>
          </a:xfrm>
          <a:prstGeom prst="rect">
            <a:avLst/>
          </a:prstGeom>
          <a:noFill/>
          <a:ln w="6350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fontAlgn="auto"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lang="ko-KR" altLang="en-US" sz="1100" smtClean="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상위 </a:t>
            </a:r>
            <a:r>
              <a:rPr lang="en-US" altLang="ko-KR" sz="1100" smtClean="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10</a:t>
            </a:r>
            <a:r>
              <a:rPr lang="ko-KR" altLang="en-US" sz="1100" smtClean="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개시책 제시</a:t>
            </a:r>
            <a:endParaRPr lang="ko-KR" altLang="en-US" sz="1100" dirty="0" smtClean="0">
              <a:solidFill>
                <a:srgbClr val="FF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aphicFrame>
        <p:nvGraphicFramePr>
          <p:cNvPr id="20" name="차트 19"/>
          <p:cNvGraphicFramePr/>
          <p:nvPr/>
        </p:nvGraphicFramePr>
        <p:xfrm>
          <a:off x="200472" y="2770262"/>
          <a:ext cx="1656184" cy="2903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AutoShape 29"/>
          <p:cNvSpPr>
            <a:spLocks noChangeArrowheads="1"/>
          </p:cNvSpPr>
          <p:nvPr/>
        </p:nvSpPr>
        <p:spPr bwMode="auto">
          <a:xfrm>
            <a:off x="596616" y="4210422"/>
            <a:ext cx="900000" cy="720080"/>
          </a:xfrm>
          <a:prstGeom prst="leftRightArrow">
            <a:avLst>
              <a:gd name="adj1" fmla="val 53035"/>
              <a:gd name="adj2" fmla="val 37654"/>
            </a:avLst>
          </a:prstGeom>
          <a:gradFill rotWithShape="1">
            <a:gsLst>
              <a:gs pos="0">
                <a:srgbClr val="9CB5E6">
                  <a:gamma/>
                  <a:tint val="50980"/>
                  <a:invGamma/>
                </a:srgbClr>
              </a:gs>
              <a:gs pos="100000">
                <a:srgbClr val="9CB5E6"/>
              </a:gs>
            </a:gsLst>
            <a:lin ang="0" scaled="1"/>
          </a:gradFill>
          <a:ln w="190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279400" lvl="0" indent="-279400" algn="ctr">
              <a:lnSpc>
                <a:spcPct val="90000"/>
              </a:lnSpc>
            </a:pPr>
            <a:r>
              <a:rPr lang="en-US" altLang="ko-KR" sz="1300" dirty="0" smtClean="0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</a:rPr>
              <a:t>GAP</a:t>
            </a:r>
          </a:p>
          <a:p>
            <a:pPr marL="279400" lvl="0" indent="-279400" algn="ctr">
              <a:lnSpc>
                <a:spcPct val="90000"/>
              </a:lnSpc>
            </a:pPr>
            <a:r>
              <a:rPr lang="en-US" altLang="ko-KR" sz="1300" smtClean="0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</a:rPr>
              <a:t>- 0.5</a:t>
            </a:r>
            <a:endParaRPr lang="ko-KR" altLang="en-US" sz="1300" dirty="0">
              <a:latin typeface="산돌고딕B" pitchFamily="18" charset="-127"/>
              <a:ea typeface="산돌고딕B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1151434" y="3658741"/>
            <a:ext cx="8244000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utoShape 46"/>
          <p:cNvSpPr>
            <a:spLocks noChangeArrowheads="1"/>
          </p:cNvSpPr>
          <p:nvPr/>
        </p:nvSpPr>
        <p:spPr bwMode="auto">
          <a:xfrm>
            <a:off x="128464" y="2688730"/>
            <a:ext cx="1728192" cy="3708000"/>
          </a:xfrm>
          <a:prstGeom prst="roundRect">
            <a:avLst>
              <a:gd name="adj" fmla="val 5486"/>
            </a:avLst>
          </a:prstGeom>
          <a:noFill/>
          <a:ln w="9525">
            <a:solidFill>
              <a:srgbClr val="000000">
                <a:alpha val="39999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24" name="차트 23"/>
          <p:cNvGraphicFramePr/>
          <p:nvPr/>
        </p:nvGraphicFramePr>
        <p:xfrm>
          <a:off x="1856656" y="2554238"/>
          <a:ext cx="777686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Group 3"/>
          <p:cNvGraphicFramePr>
            <a:graphicFrameLocks noGrp="1"/>
          </p:cNvGraphicFramePr>
          <p:nvPr/>
        </p:nvGraphicFramePr>
        <p:xfrm>
          <a:off x="930114" y="5635444"/>
          <a:ext cx="796243" cy="798000"/>
        </p:xfrm>
        <a:graphic>
          <a:graphicData uri="http://schemas.openxmlformats.org/drawingml/2006/table">
            <a:tbl>
              <a:tblPr/>
              <a:tblGrid>
                <a:gridCol w="79624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2011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년도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충남도청 종합시책만족도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(70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개 시책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n=2,090)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360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Group 3"/>
          <p:cNvGraphicFramePr>
            <a:graphicFrameLocks noGrp="1"/>
          </p:cNvGraphicFramePr>
          <p:nvPr/>
        </p:nvGraphicFramePr>
        <p:xfrm>
          <a:off x="200472" y="5650582"/>
          <a:ext cx="796243" cy="798000"/>
        </p:xfrm>
        <a:graphic>
          <a:graphicData uri="http://schemas.openxmlformats.org/drawingml/2006/table">
            <a:tbl>
              <a:tblPr/>
              <a:tblGrid>
                <a:gridCol w="79624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2010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년도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충남도청 종합시책만족도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(55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개 시책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n=1,650)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360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576513" cy="385763"/>
          </a:xfrm>
        </p:spPr>
        <p:txBody>
          <a:bodyPr/>
          <a:lstStyle/>
          <a:p>
            <a:r>
              <a:rPr lang="en-US" altLang="ko-KR"/>
              <a:t>Ⅰ. </a:t>
            </a:r>
            <a:r>
              <a:t>필수시책 만족도</a:t>
            </a:r>
          </a:p>
        </p:txBody>
      </p:sp>
      <p:sp>
        <p:nvSpPr>
          <p:cNvPr id="18435" name="텍스트 개체 틀 32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1236236"/>
          </a:xfrm>
        </p:spPr>
        <p:txBody>
          <a:bodyPr/>
          <a:lstStyle/>
          <a:p>
            <a:r>
              <a:rPr dirty="0" smtClean="0"/>
              <a:t>한편</a:t>
            </a:r>
            <a:r>
              <a:rPr lang="en-US" altLang="ko-KR" dirty="0" smtClean="0"/>
              <a:t>, </a:t>
            </a:r>
            <a:r>
              <a:rPr dirty="0" smtClean="0"/>
              <a:t>만족도가 낮은 시책 </a:t>
            </a:r>
            <a:r>
              <a:rPr lang="en-US" altLang="ko-KR" dirty="0" smtClean="0"/>
              <a:t>10</a:t>
            </a:r>
            <a:r>
              <a:rPr dirty="0" smtClean="0"/>
              <a:t>위는 </a:t>
            </a:r>
            <a:r>
              <a:rPr b="1" dirty="0" smtClean="0"/>
              <a:t>피해주민 배상 및 보상 지원추진</a:t>
            </a:r>
            <a:r>
              <a:rPr lang="en-US" altLang="ko-KR" dirty="0" smtClean="0"/>
              <a:t>(32.6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으로 나타났으며</a:t>
            </a:r>
            <a:r>
              <a:rPr lang="en-US" altLang="ko-KR" dirty="0" smtClean="0"/>
              <a:t>, </a:t>
            </a:r>
            <a:r>
              <a:rPr dirty="0" smtClean="0"/>
              <a:t>이어 </a:t>
            </a:r>
            <a:r>
              <a:rPr b="1" dirty="0" smtClean="0"/>
              <a:t>황해</a:t>
            </a:r>
            <a:r>
              <a:rPr lang="en-US" altLang="ko-KR" b="1" dirty="0" smtClean="0"/>
              <a:t>FEZ </a:t>
            </a:r>
            <a:r>
              <a:rPr b="1" dirty="0" smtClean="0"/>
              <a:t>개발사업 추진</a:t>
            </a:r>
            <a:r>
              <a:rPr lang="en-US" altLang="ko-KR" dirty="0" smtClean="0"/>
              <a:t>(55.3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b="1" dirty="0" smtClean="0"/>
              <a:t>농업환경보전 및 친환경농산물 안전향상기술개발</a:t>
            </a:r>
            <a:r>
              <a:rPr lang="en-US" altLang="ko-KR" dirty="0" smtClean="0"/>
              <a:t>(57.6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b="1" dirty="0" smtClean="0"/>
              <a:t>충남브랜드 쌀 품질 향상</a:t>
            </a:r>
            <a:r>
              <a:rPr lang="ko-KR" altLang="en-US" b="1" dirty="0" smtClean="0"/>
              <a:t> </a:t>
            </a:r>
            <a:r>
              <a:rPr lang="en-US" altLang="ko-KR" dirty="0" smtClean="0"/>
              <a:t>(</a:t>
            </a:r>
            <a:r>
              <a:rPr lang="en-US" altLang="ko-KR" dirty="0" smtClean="0"/>
              <a:t>60.5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등으로 </a:t>
            </a:r>
            <a:r>
              <a:rPr dirty="0" smtClean="0"/>
              <a:t>나타남</a:t>
            </a:r>
            <a:r>
              <a:rPr lang="en-US" altLang="ko-KR" dirty="0" smtClean="0"/>
              <a:t>.</a:t>
            </a:r>
          </a:p>
          <a:p>
            <a:r>
              <a:rPr dirty="0" smtClean="0"/>
              <a:t>특히</a:t>
            </a:r>
            <a:r>
              <a:rPr lang="en-US" altLang="ko-KR" dirty="0" smtClean="0"/>
              <a:t>, </a:t>
            </a:r>
            <a:r>
              <a:rPr b="1" dirty="0" smtClean="0"/>
              <a:t>피해주민 배상 및 보상지원 추진 </a:t>
            </a:r>
            <a:r>
              <a:rPr dirty="0" smtClean="0"/>
              <a:t>시책이 </a:t>
            </a:r>
            <a:r>
              <a:rPr lang="en-US" altLang="ko-KR" dirty="0" smtClean="0"/>
              <a:t>30</a:t>
            </a:r>
            <a:r>
              <a:rPr dirty="0" smtClean="0"/>
              <a:t>점대로 매우 낮게 나타나</a:t>
            </a:r>
            <a:r>
              <a:rPr lang="en-US" altLang="ko-KR" dirty="0" smtClean="0"/>
              <a:t>, </a:t>
            </a:r>
            <a:r>
              <a:rPr dirty="0" smtClean="0"/>
              <a:t>전체 종합시책만족도의  전년 대비 </a:t>
            </a:r>
            <a:r>
              <a:rPr dirty="0" smtClean="0"/>
              <a:t>하락의</a:t>
            </a:r>
            <a:r>
              <a:rPr lang="en-US" dirty="0"/>
              <a:t> </a:t>
            </a:r>
            <a:r>
              <a:rPr dirty="0" smtClean="0"/>
              <a:t>주된 </a:t>
            </a:r>
            <a:r>
              <a:rPr dirty="0" smtClean="0"/>
              <a:t>원인이 되고 있음</a:t>
            </a:r>
            <a:r>
              <a:rPr lang="en-US" altLang="ko-KR" dirty="0" smtClean="0"/>
              <a:t>.</a:t>
            </a:r>
            <a:endParaRPr dirty="0" smtClean="0"/>
          </a:p>
        </p:txBody>
      </p:sp>
      <p:grpSp>
        <p:nvGrpSpPr>
          <p:cNvPr id="18437" name="그룹 37"/>
          <p:cNvGrpSpPr>
            <a:grpSpLocks/>
          </p:cNvGrpSpPr>
          <p:nvPr/>
        </p:nvGrpSpPr>
        <p:grpSpPr bwMode="auto">
          <a:xfrm>
            <a:off x="409575" y="2397125"/>
            <a:ext cx="9078913" cy="4041775"/>
            <a:chOff x="409404" y="2397300"/>
            <a:chExt cx="9078421" cy="4041594"/>
          </a:xfrm>
        </p:grpSpPr>
        <p:sp>
          <p:nvSpPr>
            <p:cNvPr id="18460" name="Text Box 5"/>
            <p:cNvSpPr txBox="1">
              <a:spLocks noChangeArrowheads="1"/>
            </p:cNvSpPr>
            <p:nvPr/>
          </p:nvSpPr>
          <p:spPr bwMode="auto">
            <a:xfrm>
              <a:off x="8598159" y="2397300"/>
              <a:ext cx="889666" cy="13849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(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단위 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: 100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점 만점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)</a:t>
              </a:r>
            </a:p>
          </p:txBody>
        </p:sp>
        <p:cxnSp>
          <p:nvCxnSpPr>
            <p:cNvPr id="42" name="직선 연결선 41"/>
            <p:cNvCxnSpPr/>
            <p:nvPr/>
          </p:nvCxnSpPr>
          <p:spPr>
            <a:xfrm>
              <a:off x="409404" y="6437307"/>
              <a:ext cx="9072071" cy="15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409404" y="2548106"/>
              <a:ext cx="9072071" cy="15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58" name="TextBox 17"/>
          <p:cNvSpPr txBox="1">
            <a:spLocks noChangeArrowheads="1"/>
          </p:cNvSpPr>
          <p:nvPr/>
        </p:nvSpPr>
        <p:spPr bwMode="auto">
          <a:xfrm>
            <a:off x="390525" y="776288"/>
            <a:ext cx="37322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2. 2011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년 충남도 시책만족도 추이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(Bottom 10)</a:t>
            </a:r>
            <a:endParaRPr lang="ko-KR" altLang="en-US" sz="150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9" name="아래쪽 화살표 18"/>
          <p:cNvSpPr/>
          <p:nvPr/>
        </p:nvSpPr>
        <p:spPr>
          <a:xfrm rot="2340000">
            <a:off x="9052304" y="4174154"/>
            <a:ext cx="215900" cy="288925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aphicFrame>
        <p:nvGraphicFramePr>
          <p:cNvPr id="20" name="차트 19"/>
          <p:cNvGraphicFramePr/>
          <p:nvPr/>
        </p:nvGraphicFramePr>
        <p:xfrm>
          <a:off x="1856656" y="2698254"/>
          <a:ext cx="7776864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Rectangle 173"/>
          <p:cNvSpPr>
            <a:spLocks noChangeArrowheads="1"/>
          </p:cNvSpPr>
          <p:nvPr/>
        </p:nvSpPr>
        <p:spPr bwMode="gray">
          <a:xfrm>
            <a:off x="7905328" y="2698088"/>
            <a:ext cx="1584747" cy="288000"/>
          </a:xfrm>
          <a:prstGeom prst="rect">
            <a:avLst/>
          </a:prstGeom>
          <a:noFill/>
          <a:ln w="6350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fontAlgn="auto"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defRPr/>
            </a:pPr>
            <a:r>
              <a:rPr lang="ko-KR" altLang="en-US" sz="1100" smtClean="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하위 </a:t>
            </a:r>
            <a:r>
              <a:rPr lang="en-US" altLang="ko-KR" sz="1100" smtClean="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10</a:t>
            </a:r>
            <a:r>
              <a:rPr lang="ko-KR" altLang="en-US" sz="1100" smtClean="0">
                <a:solidFill>
                  <a:srgbClr val="FF0000"/>
                </a:solidFill>
                <a:latin typeface="산돌고딕 L" pitchFamily="18" charset="-127"/>
                <a:ea typeface="산돌고딕 L" pitchFamily="18" charset="-127"/>
              </a:rPr>
              <a:t>개시책 제시</a:t>
            </a:r>
            <a:endParaRPr lang="ko-KR" altLang="en-US" sz="1100" dirty="0" smtClean="0">
              <a:solidFill>
                <a:srgbClr val="FF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aphicFrame>
        <p:nvGraphicFramePr>
          <p:cNvPr id="22" name="차트 21"/>
          <p:cNvGraphicFramePr/>
          <p:nvPr/>
        </p:nvGraphicFramePr>
        <p:xfrm>
          <a:off x="200473" y="2795275"/>
          <a:ext cx="1656184" cy="2903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Group 3"/>
          <p:cNvGraphicFramePr>
            <a:graphicFrameLocks noGrp="1"/>
          </p:cNvGraphicFramePr>
          <p:nvPr/>
        </p:nvGraphicFramePr>
        <p:xfrm>
          <a:off x="930114" y="5635444"/>
          <a:ext cx="796243" cy="798000"/>
        </p:xfrm>
        <a:graphic>
          <a:graphicData uri="http://schemas.openxmlformats.org/drawingml/2006/table">
            <a:tbl>
              <a:tblPr/>
              <a:tblGrid>
                <a:gridCol w="79624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2011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년도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충남도청 종합시책만족도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(70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개 시책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n=2,090)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360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" name="AutoShape 29"/>
          <p:cNvSpPr>
            <a:spLocks noChangeArrowheads="1"/>
          </p:cNvSpPr>
          <p:nvPr/>
        </p:nvSpPr>
        <p:spPr bwMode="auto">
          <a:xfrm>
            <a:off x="596616" y="4210422"/>
            <a:ext cx="900000" cy="720080"/>
          </a:xfrm>
          <a:prstGeom prst="leftRightArrow">
            <a:avLst>
              <a:gd name="adj1" fmla="val 53035"/>
              <a:gd name="adj2" fmla="val 37654"/>
            </a:avLst>
          </a:prstGeom>
          <a:gradFill rotWithShape="1">
            <a:gsLst>
              <a:gs pos="0">
                <a:srgbClr val="9CB5E6">
                  <a:gamma/>
                  <a:tint val="50980"/>
                  <a:invGamma/>
                </a:srgbClr>
              </a:gs>
              <a:gs pos="100000">
                <a:srgbClr val="9CB5E6"/>
              </a:gs>
            </a:gsLst>
            <a:lin ang="0" scaled="1"/>
          </a:gradFill>
          <a:ln w="190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279400" lvl="0" indent="-279400" algn="ctr">
              <a:lnSpc>
                <a:spcPct val="90000"/>
              </a:lnSpc>
            </a:pPr>
            <a:r>
              <a:rPr lang="en-US" altLang="ko-KR" sz="1300" dirty="0" smtClean="0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</a:rPr>
              <a:t>GAP</a:t>
            </a:r>
          </a:p>
          <a:p>
            <a:pPr marL="279400" lvl="0" indent="-279400" algn="ctr">
              <a:lnSpc>
                <a:spcPct val="90000"/>
              </a:lnSpc>
            </a:pPr>
            <a:r>
              <a:rPr lang="en-US" altLang="ko-KR" sz="1300" smtClean="0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</a:rPr>
              <a:t>- 0.5</a:t>
            </a:r>
            <a:endParaRPr lang="ko-KR" altLang="en-US" sz="1300" dirty="0">
              <a:latin typeface="산돌고딕B" pitchFamily="18" charset="-127"/>
              <a:ea typeface="산돌고딕B" pitchFamily="18" charset="-127"/>
            </a:endParaRPr>
          </a:p>
        </p:txBody>
      </p:sp>
      <p:graphicFrame>
        <p:nvGraphicFramePr>
          <p:cNvPr id="25" name="Group 3"/>
          <p:cNvGraphicFramePr>
            <a:graphicFrameLocks noGrp="1"/>
          </p:cNvGraphicFramePr>
          <p:nvPr/>
        </p:nvGraphicFramePr>
        <p:xfrm>
          <a:off x="200472" y="5650582"/>
          <a:ext cx="796243" cy="798000"/>
        </p:xfrm>
        <a:graphic>
          <a:graphicData uri="http://schemas.openxmlformats.org/drawingml/2006/table">
            <a:tbl>
              <a:tblPr/>
              <a:tblGrid>
                <a:gridCol w="79624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2010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년도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충남도청 종합시책만족도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(55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개 시책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n=1,650)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360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877292"/>
              </p:ext>
            </p:extLst>
          </p:nvPr>
        </p:nvGraphicFramePr>
        <p:xfrm>
          <a:off x="2000672" y="5650582"/>
          <a:ext cx="7489410" cy="769327"/>
        </p:xfrm>
        <a:graphic>
          <a:graphicData uri="http://schemas.openxmlformats.org/drawingml/2006/table">
            <a:tbl>
              <a:tblPr/>
              <a:tblGrid>
                <a:gridCol w="748941"/>
                <a:gridCol w="748941"/>
                <a:gridCol w="748941"/>
                <a:gridCol w="748941"/>
                <a:gridCol w="748941"/>
                <a:gridCol w="748941"/>
                <a:gridCol w="748941"/>
                <a:gridCol w="806085"/>
                <a:gridCol w="691797"/>
                <a:gridCol w="748941"/>
              </a:tblGrid>
              <a:tr h="71071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13 </a:t>
                      </a:r>
                      <a:r>
                        <a:rPr lang="ko-KR" altLang="en-US" sz="1000" b="0" i="0" u="none" strike="noStrike" dirty="0" err="1" smtClean="0">
                          <a:latin typeface="산돌고딕 L" pitchFamily="18" charset="-127"/>
                          <a:ea typeface="산돌고딕 L" pitchFamily="18" charset="-127"/>
                        </a:rPr>
                        <a:t>신재생</a:t>
                      </a:r>
                      <a:endParaRPr lang="en-US" altLang="ko-KR" sz="1000" b="0" i="0" u="none" strike="noStrike" dirty="0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dirty="0" smtClean="0">
                          <a:latin typeface="산돌고딕 L" pitchFamily="18" charset="-127"/>
                          <a:ea typeface="산돌고딕 L" pitchFamily="18" charset="-127"/>
                        </a:rPr>
                        <a:t>에너지 </a:t>
                      </a:r>
                      <a:r>
                        <a:rPr lang="ko-KR" altLang="en-US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보급</a:t>
                      </a:r>
                    </a:p>
                  </a:txBody>
                  <a:tcPr marL="7327" marR="7327" marT="732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31 </a:t>
                      </a:r>
                      <a:r>
                        <a:rPr lang="ko-KR" altLang="en-US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장애인 </a:t>
                      </a:r>
                      <a:endParaRPr lang="en-US" altLang="ko-KR" sz="1000" b="0" i="0" u="none" strike="noStrike" dirty="0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dirty="0" smtClean="0">
                          <a:latin typeface="산돌고딕 L" pitchFamily="18" charset="-127"/>
                          <a:ea typeface="산돌고딕 L" pitchFamily="18" charset="-127"/>
                        </a:rPr>
                        <a:t>생활시설 </a:t>
                      </a:r>
                      <a:r>
                        <a:rPr lang="ko-KR" altLang="en-US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확충</a:t>
                      </a:r>
                    </a:p>
                  </a:txBody>
                  <a:tcPr marL="7327" marR="7327" marT="732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16 </a:t>
                      </a:r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지방세</a:t>
                      </a:r>
                      <a: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/>
                      </a:r>
                      <a:b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(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도세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)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목표액 달성 추진</a:t>
                      </a:r>
                    </a:p>
                  </a:txBody>
                  <a:tcPr marL="7327" marR="7327" marT="732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27 </a:t>
                      </a:r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클린 </a:t>
                      </a:r>
                      <a: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/>
                      </a:r>
                      <a:b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축산업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육성</a:t>
                      </a:r>
                    </a:p>
                  </a:txBody>
                  <a:tcPr marL="7327" marR="7327" marT="732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68 </a:t>
                      </a:r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프로</a:t>
                      </a:r>
                      <a: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/>
                      </a:r>
                      <a:b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어업인 발굴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육성</a:t>
                      </a:r>
                    </a:p>
                  </a:txBody>
                  <a:tcPr marL="7327" marR="7327" marT="732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12 </a:t>
                      </a:r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대기업</a:t>
                      </a:r>
                      <a: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/>
                      </a:r>
                      <a:b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중소기업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동반성장</a:t>
                      </a:r>
                    </a:p>
                  </a:txBody>
                  <a:tcPr marL="7327" marR="7327" marT="732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52 </a:t>
                      </a:r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충남 </a:t>
                      </a:r>
                      <a: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/>
                      </a:r>
                      <a:br>
                        <a:rPr lang="en-US" altLang="ko-KR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</a:br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브랜드쌀</a:t>
                      </a:r>
                      <a:endParaRPr lang="en-US" altLang="ko-KR" sz="100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품질향상</a:t>
                      </a:r>
                    </a:p>
                  </a:txBody>
                  <a:tcPr marL="7327" marR="7327" marT="732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54 </a:t>
                      </a:r>
                      <a:r>
                        <a:rPr lang="ko-KR" altLang="en-US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농업환경보전 및 </a:t>
                      </a:r>
                      <a:endParaRPr lang="en-US" altLang="ko-KR" sz="1000" b="0" i="0" u="none" strike="noStrike" dirty="0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dirty="0" smtClean="0">
                          <a:latin typeface="산돌고딕 L" pitchFamily="18" charset="-127"/>
                          <a:ea typeface="산돌고딕 L" pitchFamily="18" charset="-127"/>
                        </a:rPr>
                        <a:t>친환경농산물 안전성향상</a:t>
                      </a:r>
                      <a:endParaRPr lang="en-US" altLang="ko-KR" sz="1000" b="0" i="0" u="none" strike="noStrike" dirty="0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00" b="0" i="0" u="none" strike="noStrike" dirty="0" smtClean="0">
                          <a:latin typeface="산돌고딕 L" pitchFamily="18" charset="-127"/>
                          <a:ea typeface="산돌고딕 L" pitchFamily="18" charset="-127"/>
                        </a:rPr>
                        <a:t> 기술개발</a:t>
                      </a:r>
                      <a:endParaRPr lang="ko-KR" altLang="en-US" sz="1000" b="0" i="0" u="none" strike="noStrike" dirty="0"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7327" marR="7327" marT="732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70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황해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FEZ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개발사업 추진</a:t>
                      </a:r>
                    </a:p>
                  </a:txBody>
                  <a:tcPr marL="7327" marR="7327" marT="732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49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피해주민 배상 및 보상 지원추진</a:t>
                      </a:r>
                    </a:p>
                  </a:txBody>
                  <a:tcPr marL="7327" marR="7327" marT="732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27" name="직선 연결선 26"/>
          <p:cNvCxnSpPr/>
          <p:nvPr/>
        </p:nvCxnSpPr>
        <p:spPr>
          <a:xfrm>
            <a:off x="1151434" y="3658741"/>
            <a:ext cx="8244000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utoShape 46"/>
          <p:cNvSpPr>
            <a:spLocks noChangeArrowheads="1"/>
          </p:cNvSpPr>
          <p:nvPr/>
        </p:nvSpPr>
        <p:spPr bwMode="auto">
          <a:xfrm>
            <a:off x="128464" y="2688730"/>
            <a:ext cx="1728192" cy="3708000"/>
          </a:xfrm>
          <a:prstGeom prst="roundRect">
            <a:avLst>
              <a:gd name="adj" fmla="val 5486"/>
            </a:avLst>
          </a:prstGeom>
          <a:noFill/>
          <a:ln w="9525">
            <a:solidFill>
              <a:srgbClr val="000000">
                <a:alpha val="39999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954338" cy="385763"/>
          </a:xfrm>
        </p:spPr>
        <p:txBody>
          <a:bodyPr/>
          <a:lstStyle/>
          <a:p>
            <a:r>
              <a:rPr lang="en-US" altLang="ko-KR"/>
              <a:t>Ⅱ. </a:t>
            </a:r>
            <a:r>
              <a:t>조사대상별 만족도 </a:t>
            </a:r>
          </a:p>
        </p:txBody>
      </p:sp>
      <p:sp>
        <p:nvSpPr>
          <p:cNvPr id="19459" name="TextBox 20"/>
          <p:cNvSpPr txBox="1">
            <a:spLocks noChangeArrowheads="1"/>
          </p:cNvSpPr>
          <p:nvPr/>
        </p:nvSpPr>
        <p:spPr bwMode="auto">
          <a:xfrm>
            <a:off x="390525" y="776288"/>
            <a:ext cx="321627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조사대상자 유형별 시책만족도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현황 추이</a:t>
            </a:r>
          </a:p>
        </p:txBody>
      </p:sp>
      <p:sp>
        <p:nvSpPr>
          <p:cNvPr id="19460" name="텍스트 개체 틀 22"/>
          <p:cNvSpPr>
            <a:spLocks noGrp="1"/>
          </p:cNvSpPr>
          <p:nvPr>
            <p:ph type="body" sz="quarter" idx="11"/>
          </p:nvPr>
        </p:nvSpPr>
        <p:spPr>
          <a:xfrm>
            <a:off x="615950" y="1122363"/>
            <a:ext cx="9017000" cy="1287532"/>
          </a:xfrm>
        </p:spPr>
        <p:txBody>
          <a:bodyPr/>
          <a:lstStyle/>
          <a:p>
            <a:r>
              <a:rPr dirty="0" smtClean="0"/>
              <a:t>조사대상자 유형별로 만족도 추이를 살펴 볼 경우</a:t>
            </a:r>
            <a:r>
              <a:rPr lang="en-US" altLang="ko-KR" dirty="0" smtClean="0"/>
              <a:t>, </a:t>
            </a:r>
            <a:r>
              <a:rPr dirty="0" smtClean="0"/>
              <a:t>전문가가 평가한 시책만족도 </a:t>
            </a:r>
            <a:r>
              <a:rPr lang="en-US" altLang="ko-KR" dirty="0" smtClean="0"/>
              <a:t>77.7</a:t>
            </a:r>
            <a:r>
              <a:rPr dirty="0" smtClean="0"/>
              <a:t>점 대비</a:t>
            </a:r>
            <a:r>
              <a:rPr lang="en-US" altLang="ko-KR" dirty="0" smtClean="0"/>
              <a:t>, </a:t>
            </a:r>
            <a:r>
              <a:rPr dirty="0" smtClean="0"/>
              <a:t>행정수혜자의 평가</a:t>
            </a:r>
            <a:r>
              <a:rPr lang="en-US" altLang="ko-KR" dirty="0" smtClean="0"/>
              <a:t>(71.4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가 </a:t>
            </a:r>
            <a:r>
              <a:rPr dirty="0" smtClean="0"/>
              <a:t>낮게 나타남</a:t>
            </a:r>
            <a:r>
              <a:rPr lang="en-US" altLang="ko-KR" dirty="0" smtClean="0"/>
              <a:t>.</a:t>
            </a:r>
          </a:p>
          <a:p>
            <a:r>
              <a:rPr dirty="0" smtClean="0"/>
              <a:t>전년대비 전문가는 만족수준이 높아진 반면</a:t>
            </a:r>
            <a:r>
              <a:rPr lang="en-US" altLang="ko-KR" dirty="0" smtClean="0"/>
              <a:t>, </a:t>
            </a:r>
            <a:r>
              <a:rPr dirty="0" smtClean="0"/>
              <a:t>행정수혜자는 만족도가 하락함</a:t>
            </a:r>
            <a:r>
              <a:rPr lang="en-US" altLang="ko-KR" dirty="0" smtClean="0"/>
              <a:t>.</a:t>
            </a:r>
          </a:p>
          <a:p>
            <a:r>
              <a:rPr dirty="0" smtClean="0"/>
              <a:t>조사샘플수가 더 많이 할당된 행정수혜자의 만족도 제고에 주력해야 전반적인 시책 만족도 수준이 향상될 수 있음</a:t>
            </a:r>
            <a:r>
              <a:rPr lang="en-US" altLang="ko-KR" dirty="0" smtClean="0"/>
              <a:t>.</a:t>
            </a:r>
            <a:endParaRPr dirty="0" smtClean="0"/>
          </a:p>
        </p:txBody>
      </p:sp>
      <p:grpSp>
        <p:nvGrpSpPr>
          <p:cNvPr id="29" name="그룹 25"/>
          <p:cNvGrpSpPr/>
          <p:nvPr/>
        </p:nvGrpSpPr>
        <p:grpSpPr>
          <a:xfrm>
            <a:off x="406767" y="2410234"/>
            <a:ext cx="9083307" cy="144004"/>
            <a:chOff x="406768" y="2410234"/>
            <a:chExt cx="9082736" cy="144004"/>
          </a:xfrm>
        </p:grpSpPr>
        <p:cxnSp>
          <p:nvCxnSpPr>
            <p:cNvPr id="31" name="직선 연결선 30"/>
            <p:cNvCxnSpPr/>
            <p:nvPr/>
          </p:nvCxnSpPr>
          <p:spPr>
            <a:xfrm>
              <a:off x="406768" y="2552354"/>
              <a:ext cx="9072000" cy="188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8599838" y="2410234"/>
              <a:ext cx="889666" cy="13849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 anchor="b" anchorCtr="0">
              <a:spAutoFit/>
            </a:bodyPr>
            <a:lstStyle/>
            <a:p>
              <a:pPr algn="r">
                <a:defRPr/>
              </a:pPr>
              <a:r>
                <a:rPr lang="en-US" altLang="ko-KR" sz="900" dirty="0" smtClean="0">
                  <a:latin typeface="산돌고딕 L" pitchFamily="18" charset="-127"/>
                  <a:ea typeface="산돌고딕 L" pitchFamily="18" charset="-127"/>
                </a:rPr>
                <a:t>(</a:t>
              </a:r>
              <a:r>
                <a:rPr lang="ko-KR" altLang="en-US" sz="900" dirty="0" smtClean="0">
                  <a:latin typeface="산돌고딕 L" pitchFamily="18" charset="-127"/>
                  <a:ea typeface="산돌고딕 L" pitchFamily="18" charset="-127"/>
                </a:rPr>
                <a:t>단위 </a:t>
              </a:r>
              <a:r>
                <a:rPr lang="en-US" altLang="ko-KR" sz="900" dirty="0" smtClean="0">
                  <a:latin typeface="산돌고딕 L" pitchFamily="18" charset="-127"/>
                  <a:ea typeface="산돌고딕 L" pitchFamily="18" charset="-127"/>
                </a:rPr>
                <a:t>: 100</a:t>
              </a:r>
              <a:r>
                <a:rPr lang="ko-KR" altLang="en-US" sz="900" dirty="0" smtClean="0">
                  <a:latin typeface="산돌고딕 L" pitchFamily="18" charset="-127"/>
                  <a:ea typeface="산돌고딕 L" pitchFamily="18" charset="-127"/>
                </a:rPr>
                <a:t>점 만점</a:t>
              </a:r>
              <a:r>
                <a:rPr lang="en-US" altLang="ko-KR" sz="900" dirty="0" smtClean="0">
                  <a:latin typeface="산돌고딕 L" pitchFamily="18" charset="-127"/>
                  <a:ea typeface="산돌고딕 L" pitchFamily="18" charset="-127"/>
                </a:rPr>
                <a:t>)</a:t>
              </a:r>
            </a:p>
          </p:txBody>
        </p:sp>
      </p:grpSp>
      <p:graphicFrame>
        <p:nvGraphicFramePr>
          <p:cNvPr id="34" name="차트 33"/>
          <p:cNvGraphicFramePr/>
          <p:nvPr/>
        </p:nvGraphicFramePr>
        <p:xfrm>
          <a:off x="272481" y="2986089"/>
          <a:ext cx="2880320" cy="3024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128466" y="6010275"/>
          <a:ext cx="3024333" cy="375285"/>
        </p:xfrm>
        <a:graphic>
          <a:graphicData uri="http://schemas.openxmlformats.org/drawingml/2006/table">
            <a:tbl>
              <a:tblPr/>
              <a:tblGrid>
                <a:gridCol w="1008111"/>
                <a:gridCol w="1008111"/>
                <a:gridCol w="1008111"/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종합시책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요소만족도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전반적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37" name="직선 연결선 36"/>
          <p:cNvCxnSpPr/>
          <p:nvPr/>
        </p:nvCxnSpPr>
        <p:spPr>
          <a:xfrm rot="5400000" flipH="1" flipV="1">
            <a:off x="-20905" y="4605812"/>
            <a:ext cx="2520000" cy="1588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아래쪽 화살표 39"/>
          <p:cNvSpPr/>
          <p:nvPr/>
        </p:nvSpPr>
        <p:spPr>
          <a:xfrm>
            <a:off x="560513" y="4642470"/>
            <a:ext cx="519764" cy="288000"/>
          </a:xfrm>
          <a:prstGeom prst="downArrow">
            <a:avLst>
              <a:gd name="adj1" fmla="val 63439"/>
              <a:gd name="adj2" fmla="val 50000"/>
            </a:avLst>
          </a:prstGeom>
          <a:solidFill>
            <a:srgbClr val="0000CC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100" smtClean="0">
                <a:latin typeface="산돌고딕B" pitchFamily="18" charset="-127"/>
                <a:ea typeface="산돌고딕B" pitchFamily="18" charset="-127"/>
              </a:rPr>
              <a:t>-0.5</a:t>
            </a:r>
            <a:endParaRPr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41" name="아래쪽 화살표 40"/>
          <p:cNvSpPr/>
          <p:nvPr/>
        </p:nvSpPr>
        <p:spPr>
          <a:xfrm>
            <a:off x="1552917" y="4642470"/>
            <a:ext cx="519764" cy="288000"/>
          </a:xfrm>
          <a:prstGeom prst="downArrow">
            <a:avLst>
              <a:gd name="adj1" fmla="val 63439"/>
              <a:gd name="adj2" fmla="val 50000"/>
            </a:avLst>
          </a:prstGeom>
          <a:solidFill>
            <a:srgbClr val="0000CC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100" smtClean="0">
                <a:latin typeface="산돌고딕B" pitchFamily="18" charset="-127"/>
                <a:ea typeface="산돌고딕B" pitchFamily="18" charset="-127"/>
              </a:rPr>
              <a:t>-0.2</a:t>
            </a:r>
            <a:endParaRPr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49" name="위쪽 화살표 48"/>
          <p:cNvSpPr/>
          <p:nvPr/>
        </p:nvSpPr>
        <p:spPr>
          <a:xfrm>
            <a:off x="2504728" y="4642470"/>
            <a:ext cx="519764" cy="288000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ko-KR" sz="1100" smtClean="0">
                <a:latin typeface="산돌고딕B" pitchFamily="18" charset="-127"/>
                <a:ea typeface="산돌고딕B" pitchFamily="18" charset="-127"/>
              </a:rPr>
              <a:t>+0.8</a:t>
            </a:r>
            <a:endParaRPr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graphicFrame>
        <p:nvGraphicFramePr>
          <p:cNvPr id="50" name="차트 49"/>
          <p:cNvGraphicFramePr/>
          <p:nvPr/>
        </p:nvGraphicFramePr>
        <p:xfrm>
          <a:off x="3512839" y="2986089"/>
          <a:ext cx="2880320" cy="3024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3368824" y="6010275"/>
          <a:ext cx="3312366" cy="375285"/>
        </p:xfrm>
        <a:graphic>
          <a:graphicData uri="http://schemas.openxmlformats.org/drawingml/2006/table">
            <a:tbl>
              <a:tblPr/>
              <a:tblGrid>
                <a:gridCol w="1104122"/>
                <a:gridCol w="1104122"/>
                <a:gridCol w="1104122"/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종합시책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요소만족도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전반적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55" name="직선 연결선 54"/>
          <p:cNvCxnSpPr/>
          <p:nvPr/>
        </p:nvCxnSpPr>
        <p:spPr>
          <a:xfrm rot="5400000" flipH="1" flipV="1">
            <a:off x="3238503" y="4605812"/>
            <a:ext cx="2520000" cy="1588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위쪽 화살표 55"/>
          <p:cNvSpPr/>
          <p:nvPr/>
        </p:nvSpPr>
        <p:spPr>
          <a:xfrm>
            <a:off x="4808983" y="4642470"/>
            <a:ext cx="519764" cy="288000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ko-KR" sz="1100" smtClean="0">
                <a:latin typeface="산돌고딕B" pitchFamily="18" charset="-127"/>
                <a:ea typeface="산돌고딕B" pitchFamily="18" charset="-127"/>
              </a:rPr>
              <a:t>+2.9</a:t>
            </a:r>
            <a:endParaRPr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graphicFrame>
        <p:nvGraphicFramePr>
          <p:cNvPr id="57" name="차트 56"/>
          <p:cNvGraphicFramePr/>
          <p:nvPr/>
        </p:nvGraphicFramePr>
        <p:xfrm>
          <a:off x="6825208" y="2986089"/>
          <a:ext cx="2880320" cy="3024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8" name="표 57"/>
          <p:cNvGraphicFramePr>
            <a:graphicFrameLocks noGrp="1"/>
          </p:cNvGraphicFramePr>
          <p:nvPr/>
        </p:nvGraphicFramePr>
        <p:xfrm>
          <a:off x="6681193" y="6010275"/>
          <a:ext cx="3011241" cy="375285"/>
        </p:xfrm>
        <a:graphic>
          <a:graphicData uri="http://schemas.openxmlformats.org/drawingml/2006/table">
            <a:tbl>
              <a:tblPr/>
              <a:tblGrid>
                <a:gridCol w="1003747"/>
                <a:gridCol w="1003747"/>
                <a:gridCol w="1003747"/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종합시책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요소만족도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전반적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9" name="아래쪽 화살표 58"/>
          <p:cNvSpPr/>
          <p:nvPr/>
        </p:nvSpPr>
        <p:spPr>
          <a:xfrm>
            <a:off x="7113240" y="4642470"/>
            <a:ext cx="472513" cy="288000"/>
          </a:xfrm>
          <a:prstGeom prst="downArrow">
            <a:avLst>
              <a:gd name="adj1" fmla="val 63439"/>
              <a:gd name="adj2" fmla="val 50000"/>
            </a:avLst>
          </a:prstGeom>
          <a:solidFill>
            <a:srgbClr val="0000CC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100" smtClean="0">
                <a:latin typeface="산돌고딕B" pitchFamily="18" charset="-127"/>
                <a:ea typeface="산돌고딕B" pitchFamily="18" charset="-127"/>
              </a:rPr>
              <a:t>-2.0</a:t>
            </a:r>
            <a:endParaRPr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0" name="아래쪽 화살표 59"/>
          <p:cNvSpPr/>
          <p:nvPr/>
        </p:nvSpPr>
        <p:spPr>
          <a:xfrm>
            <a:off x="9201472" y="4642470"/>
            <a:ext cx="472513" cy="288000"/>
          </a:xfrm>
          <a:prstGeom prst="downArrow">
            <a:avLst>
              <a:gd name="adj1" fmla="val 63439"/>
              <a:gd name="adj2" fmla="val 50000"/>
            </a:avLst>
          </a:prstGeom>
          <a:solidFill>
            <a:srgbClr val="0000CC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100" smtClean="0">
                <a:latin typeface="산돌고딕B" pitchFamily="18" charset="-127"/>
                <a:ea typeface="산돌고딕B" pitchFamily="18" charset="-127"/>
              </a:rPr>
              <a:t>-0.6</a:t>
            </a:r>
            <a:endParaRPr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1" name="양쪽 모서리가 둥근 사각형 60"/>
          <p:cNvSpPr/>
          <p:nvPr/>
        </p:nvSpPr>
        <p:spPr bwMode="auto">
          <a:xfrm>
            <a:off x="632520" y="2626278"/>
            <a:ext cx="2160000" cy="288000"/>
          </a:xfrm>
          <a:prstGeom prst="round2SameRect">
            <a:avLst>
              <a:gd name="adj1" fmla="val 28855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18000" anchor="ctr"/>
          <a:lstStyle/>
          <a:p>
            <a:pPr algn="ctr">
              <a:defRPr/>
            </a:pPr>
            <a:r>
              <a:rPr lang="ko-KR" altLang="en-US" sz="1200" smtClean="0">
                <a:solidFill>
                  <a:schemeClr val="tx1"/>
                </a:solidFill>
                <a:latin typeface="산돌고딕B" pitchFamily="18" charset="-127"/>
                <a:ea typeface="산돌고딕B" pitchFamily="18" charset="-127"/>
              </a:rPr>
              <a:t>전체</a:t>
            </a:r>
            <a:endParaRPr lang="en-US" altLang="ko-KR" sz="1200" dirty="0" smtClean="0">
              <a:solidFill>
                <a:schemeClr val="tx1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2" name="양쪽 모서리가 둥근 사각형 61"/>
          <p:cNvSpPr/>
          <p:nvPr/>
        </p:nvSpPr>
        <p:spPr bwMode="auto">
          <a:xfrm>
            <a:off x="3872880" y="2626278"/>
            <a:ext cx="2160000" cy="288000"/>
          </a:xfrm>
          <a:prstGeom prst="round2SameRect">
            <a:avLst>
              <a:gd name="adj1" fmla="val 28855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18000" anchor="ctr"/>
          <a:lstStyle/>
          <a:p>
            <a:pPr algn="ctr">
              <a:defRPr/>
            </a:pPr>
            <a:r>
              <a:rPr lang="ko-KR" altLang="en-US" sz="1200" smtClean="0">
                <a:solidFill>
                  <a:schemeClr val="tx1"/>
                </a:solidFill>
                <a:latin typeface="산돌고딕B" pitchFamily="18" charset="-127"/>
                <a:ea typeface="산돌고딕B" pitchFamily="18" charset="-127"/>
              </a:rPr>
              <a:t>전문가</a:t>
            </a:r>
            <a:endParaRPr lang="en-US" altLang="ko-KR" sz="1200" dirty="0" smtClean="0">
              <a:solidFill>
                <a:schemeClr val="tx1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3" name="양쪽 모서리가 둥근 사각형 62"/>
          <p:cNvSpPr/>
          <p:nvPr/>
        </p:nvSpPr>
        <p:spPr bwMode="auto">
          <a:xfrm>
            <a:off x="7185248" y="2626278"/>
            <a:ext cx="2160000" cy="288000"/>
          </a:xfrm>
          <a:prstGeom prst="round2SameRect">
            <a:avLst>
              <a:gd name="adj1" fmla="val 28855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18000" anchor="ctr"/>
          <a:lstStyle/>
          <a:p>
            <a:pPr algn="ctr">
              <a:defRPr/>
            </a:pPr>
            <a:r>
              <a:rPr lang="ko-KR" altLang="en-US" sz="1200" smtClean="0">
                <a:solidFill>
                  <a:schemeClr val="tx1"/>
                </a:solidFill>
                <a:latin typeface="산돌고딕B" pitchFamily="18" charset="-127"/>
                <a:ea typeface="산돌고딕B" pitchFamily="18" charset="-127"/>
              </a:rPr>
              <a:t>행정수혜자</a:t>
            </a:r>
            <a:endParaRPr lang="en-US" altLang="ko-KR" sz="1200" dirty="0" smtClean="0">
              <a:solidFill>
                <a:schemeClr val="tx1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4" name="위쪽 화살표 63"/>
          <p:cNvSpPr/>
          <p:nvPr/>
        </p:nvSpPr>
        <p:spPr>
          <a:xfrm>
            <a:off x="3872880" y="4642470"/>
            <a:ext cx="519764" cy="288000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ko-KR" sz="1100" smtClean="0">
                <a:latin typeface="산돌고딕B" pitchFamily="18" charset="-127"/>
                <a:ea typeface="산돌고딕B" pitchFamily="18" charset="-127"/>
              </a:rPr>
              <a:t>+2.4</a:t>
            </a:r>
            <a:endParaRPr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5" name="위쪽 화살표 64"/>
          <p:cNvSpPr/>
          <p:nvPr/>
        </p:nvSpPr>
        <p:spPr>
          <a:xfrm>
            <a:off x="5745088" y="4642470"/>
            <a:ext cx="519764" cy="288000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ko-KR" sz="1100" smtClean="0">
                <a:latin typeface="산돌고딕B" pitchFamily="18" charset="-127"/>
                <a:ea typeface="산돌고딕B" pitchFamily="18" charset="-127"/>
              </a:rPr>
              <a:t>+4.1</a:t>
            </a:r>
            <a:endParaRPr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6" name="아래쪽 화살표 65"/>
          <p:cNvSpPr/>
          <p:nvPr/>
        </p:nvSpPr>
        <p:spPr>
          <a:xfrm>
            <a:off x="8121352" y="4642470"/>
            <a:ext cx="472513" cy="288000"/>
          </a:xfrm>
          <a:prstGeom prst="downArrow">
            <a:avLst>
              <a:gd name="adj1" fmla="val 63439"/>
              <a:gd name="adj2" fmla="val 50000"/>
            </a:avLst>
          </a:prstGeom>
          <a:solidFill>
            <a:srgbClr val="0000CC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100" smtClean="0">
                <a:latin typeface="산돌고딕B" pitchFamily="18" charset="-127"/>
                <a:ea typeface="산돌고딕B" pitchFamily="18" charset="-127"/>
              </a:rPr>
              <a:t>-1.7</a:t>
            </a:r>
            <a:endParaRPr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 rot="5400000" flipH="1" flipV="1">
            <a:off x="6530681" y="4605812"/>
            <a:ext cx="2520000" cy="1588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865438" cy="385763"/>
          </a:xfrm>
        </p:spPr>
        <p:txBody>
          <a:bodyPr/>
          <a:lstStyle/>
          <a:p>
            <a:r>
              <a:rPr lang="en-US" altLang="ko-KR"/>
              <a:t>Ⅲ. </a:t>
            </a:r>
            <a:r>
              <a:t>평가요소별 만족도</a:t>
            </a:r>
          </a:p>
        </p:txBody>
      </p:sp>
      <p:sp>
        <p:nvSpPr>
          <p:cNvPr id="20483" name="텍스트 개체 틀 32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998537"/>
          </a:xfrm>
        </p:spPr>
        <p:txBody>
          <a:bodyPr/>
          <a:lstStyle/>
          <a:p>
            <a:r>
              <a:rPr dirty="0" err="1" smtClean="0"/>
              <a:t>평가요소별로</a:t>
            </a:r>
            <a:r>
              <a:rPr dirty="0" smtClean="0"/>
              <a:t> 살펴보면</a:t>
            </a:r>
            <a:r>
              <a:rPr lang="en-US" altLang="ko-KR" dirty="0" smtClean="0"/>
              <a:t>, </a:t>
            </a:r>
            <a:r>
              <a:rPr dirty="0" smtClean="0"/>
              <a:t>전문가의 경우</a:t>
            </a:r>
            <a:r>
              <a:rPr lang="en-US" altLang="ko-KR" dirty="0" smtClean="0"/>
              <a:t>, </a:t>
            </a:r>
            <a:r>
              <a:rPr dirty="0" smtClean="0"/>
              <a:t>모든 측정요소에서 전년대비 만족도가 상승했으며</a:t>
            </a:r>
            <a:r>
              <a:rPr lang="en-US" altLang="ko-KR" dirty="0" smtClean="0"/>
              <a:t>, </a:t>
            </a:r>
            <a:r>
              <a:rPr dirty="0" smtClean="0"/>
              <a:t>특히</a:t>
            </a:r>
            <a:r>
              <a:rPr lang="en-US" altLang="ko-KR" dirty="0" smtClean="0"/>
              <a:t>, </a:t>
            </a:r>
            <a:r>
              <a:rPr dirty="0" smtClean="0"/>
              <a:t>의견수렴도</a:t>
            </a:r>
            <a:r>
              <a:rPr lang="en-US" altLang="ko-KR" dirty="0" smtClean="0"/>
              <a:t>(5.1</a:t>
            </a:r>
            <a:r>
              <a:rPr dirty="0" smtClean="0"/>
              <a:t>점↑</a:t>
            </a:r>
            <a:r>
              <a:rPr lang="en-US" altLang="ko-KR" dirty="0" smtClean="0"/>
              <a:t>), </a:t>
            </a:r>
            <a:r>
              <a:rPr dirty="0" smtClean="0"/>
              <a:t>투명성</a:t>
            </a:r>
            <a:r>
              <a:rPr lang="en-US" altLang="ko-KR" dirty="0" smtClean="0"/>
              <a:t>(4.9</a:t>
            </a:r>
            <a:r>
              <a:rPr dirty="0" smtClean="0"/>
              <a:t>점↑</a:t>
            </a:r>
            <a:r>
              <a:rPr lang="en-US" altLang="ko-KR" dirty="0" smtClean="0"/>
              <a:t>), </a:t>
            </a:r>
            <a:r>
              <a:rPr dirty="0" err="1" smtClean="0"/>
              <a:t>효과성</a:t>
            </a:r>
            <a:r>
              <a:rPr lang="en-US" altLang="ko-KR" dirty="0" smtClean="0"/>
              <a:t>(5.4</a:t>
            </a:r>
            <a:r>
              <a:rPr dirty="0" smtClean="0"/>
              <a:t>점↑</a:t>
            </a:r>
            <a:r>
              <a:rPr lang="en-US" altLang="ko-KR" dirty="0" smtClean="0"/>
              <a:t>)</a:t>
            </a:r>
            <a:r>
              <a:rPr dirty="0" smtClean="0"/>
              <a:t> 항목의 개선도가 두드러짐</a:t>
            </a:r>
            <a:r>
              <a:rPr lang="en-US" altLang="ko-KR" dirty="0" smtClean="0"/>
              <a:t>.</a:t>
            </a:r>
          </a:p>
          <a:p>
            <a:r>
              <a:rPr dirty="0" smtClean="0"/>
              <a:t>한편</a:t>
            </a:r>
            <a:r>
              <a:rPr lang="en-US" altLang="ko-KR" dirty="0" smtClean="0"/>
              <a:t>, </a:t>
            </a:r>
            <a:r>
              <a:rPr dirty="0" smtClean="0"/>
              <a:t>행정수혜자의 경우</a:t>
            </a:r>
            <a:r>
              <a:rPr lang="en-US" altLang="ko-KR" dirty="0" smtClean="0"/>
              <a:t>, </a:t>
            </a:r>
            <a:r>
              <a:rPr dirty="0" smtClean="0"/>
              <a:t>투명성</a:t>
            </a:r>
            <a:r>
              <a:rPr lang="en-US" altLang="ko-KR" dirty="0" smtClean="0"/>
              <a:t>(3.2</a:t>
            </a:r>
            <a:r>
              <a:rPr dirty="0" smtClean="0"/>
              <a:t>점↑</a:t>
            </a:r>
            <a:r>
              <a:rPr lang="en-US" altLang="ko-KR" dirty="0" smtClean="0"/>
              <a:t>) </a:t>
            </a:r>
            <a:r>
              <a:rPr dirty="0" smtClean="0"/>
              <a:t>과 전문성</a:t>
            </a:r>
            <a:r>
              <a:rPr lang="en-US" altLang="ko-KR" dirty="0" smtClean="0"/>
              <a:t>(0.5</a:t>
            </a:r>
            <a:r>
              <a:rPr dirty="0" smtClean="0"/>
              <a:t>점↑</a:t>
            </a:r>
            <a:r>
              <a:rPr lang="en-US" altLang="ko-KR" dirty="0" smtClean="0"/>
              <a:t>) </a:t>
            </a:r>
            <a:r>
              <a:rPr dirty="0" smtClean="0"/>
              <a:t>에서는 만족도 상승이 나타난 반면</a:t>
            </a:r>
            <a:r>
              <a:rPr lang="en-US" altLang="ko-KR" dirty="0" smtClean="0"/>
              <a:t>, </a:t>
            </a:r>
            <a:r>
              <a:rPr dirty="0" smtClean="0"/>
              <a:t>일관성</a:t>
            </a:r>
            <a:r>
              <a:rPr lang="en-US" altLang="ko-KR" dirty="0" smtClean="0"/>
              <a:t> (0.9</a:t>
            </a:r>
            <a:r>
              <a:rPr dirty="0" smtClean="0"/>
              <a:t>점↑</a:t>
            </a:r>
            <a:r>
              <a:rPr lang="en-US" altLang="ko-KR" dirty="0" smtClean="0"/>
              <a:t>), </a:t>
            </a:r>
            <a:r>
              <a:rPr dirty="0" err="1" smtClean="0"/>
              <a:t>효과성</a:t>
            </a:r>
            <a:r>
              <a:rPr dirty="0" smtClean="0"/>
              <a:t> </a:t>
            </a:r>
            <a:r>
              <a:rPr dirty="0" smtClean="0"/>
              <a:t>항목</a:t>
            </a:r>
            <a:r>
              <a:rPr lang="en-US" altLang="ko-KR" dirty="0" smtClean="0"/>
              <a:t> (0.6</a:t>
            </a:r>
            <a:r>
              <a:rPr dirty="0" smtClean="0"/>
              <a:t>점↑</a:t>
            </a:r>
            <a:r>
              <a:rPr lang="en-US" altLang="ko-KR" dirty="0" smtClean="0"/>
              <a:t>) </a:t>
            </a:r>
            <a:r>
              <a:rPr dirty="0" smtClean="0"/>
              <a:t>에서는 전년도 대비 다소 하락함</a:t>
            </a:r>
            <a:r>
              <a:rPr lang="en-US" altLang="ko-KR" dirty="0" smtClean="0"/>
              <a:t>.</a:t>
            </a:r>
            <a:endParaRPr dirty="0" smtClean="0"/>
          </a:p>
        </p:txBody>
      </p:sp>
      <p:grpSp>
        <p:nvGrpSpPr>
          <p:cNvPr id="20484" name="그룹 37"/>
          <p:cNvGrpSpPr>
            <a:grpSpLocks/>
          </p:cNvGrpSpPr>
          <p:nvPr/>
        </p:nvGrpSpPr>
        <p:grpSpPr bwMode="auto">
          <a:xfrm>
            <a:off x="409575" y="2397125"/>
            <a:ext cx="9078913" cy="4041775"/>
            <a:chOff x="409404" y="2397300"/>
            <a:chExt cx="9078421" cy="4041594"/>
          </a:xfrm>
        </p:grpSpPr>
        <p:sp>
          <p:nvSpPr>
            <p:cNvPr id="20523" name="Text Box 5"/>
            <p:cNvSpPr txBox="1">
              <a:spLocks noChangeArrowheads="1"/>
            </p:cNvSpPr>
            <p:nvPr/>
          </p:nvSpPr>
          <p:spPr bwMode="auto">
            <a:xfrm>
              <a:off x="8598159" y="2397300"/>
              <a:ext cx="889666" cy="13849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(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단위 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: 100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점 만점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)</a:t>
              </a:r>
            </a:p>
          </p:txBody>
        </p:sp>
        <p:cxnSp>
          <p:nvCxnSpPr>
            <p:cNvPr id="42" name="직선 연결선 41"/>
            <p:cNvCxnSpPr/>
            <p:nvPr/>
          </p:nvCxnSpPr>
          <p:spPr>
            <a:xfrm>
              <a:off x="409404" y="6437307"/>
              <a:ext cx="9072071" cy="15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409404" y="2548106"/>
              <a:ext cx="9072071" cy="15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5" name="TextBox 74"/>
          <p:cNvSpPr txBox="1">
            <a:spLocks noChangeArrowheads="1"/>
          </p:cNvSpPr>
          <p:nvPr/>
        </p:nvSpPr>
        <p:spPr bwMode="auto">
          <a:xfrm>
            <a:off x="390525" y="776288"/>
            <a:ext cx="31607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조사대상자 유형별 평가요소 만족도 추이</a:t>
            </a:r>
          </a:p>
        </p:txBody>
      </p:sp>
      <p:graphicFrame>
        <p:nvGraphicFramePr>
          <p:cNvPr id="20486" name="차트 18"/>
          <p:cNvGraphicFramePr>
            <a:graphicFrameLocks/>
          </p:cNvGraphicFramePr>
          <p:nvPr/>
        </p:nvGraphicFramePr>
        <p:xfrm>
          <a:off x="365125" y="2503488"/>
          <a:ext cx="9175750" cy="154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r:id="rId3" imgW="9175275" imgH="1542422" progId="Excel.Sheet.8">
                  <p:embed/>
                </p:oleObj>
              </mc:Choice>
              <mc:Fallback>
                <p:oleObj r:id="rId3" imgW="9175275" imgH="1542422" progId="Excel.Sheet.8">
                  <p:embed/>
                  <p:pic>
                    <p:nvPicPr>
                      <p:cNvPr id="0" name="차트 1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2503488"/>
                        <a:ext cx="9175750" cy="154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차트 19"/>
          <p:cNvGraphicFramePr>
            <a:graphicFrameLocks/>
          </p:cNvGraphicFramePr>
          <p:nvPr/>
        </p:nvGraphicFramePr>
        <p:xfrm>
          <a:off x="365125" y="4376738"/>
          <a:ext cx="9175750" cy="154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Worksheet" r:id="rId5" imgW="9175275" imgH="1542422" progId="Excel.Sheet.8">
                  <p:embed/>
                </p:oleObj>
              </mc:Choice>
              <mc:Fallback>
                <p:oleObj name="Worksheet" r:id="rId5" imgW="9175275" imgH="1542422" progId="Excel.Sheet.8">
                  <p:embed/>
                  <p:pic>
                    <p:nvPicPr>
                      <p:cNvPr id="0" name="차트 19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4376738"/>
                        <a:ext cx="9175750" cy="154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60388" y="6010275"/>
          <a:ext cx="8929560" cy="161925"/>
        </p:xfrm>
        <a:graphic>
          <a:graphicData uri="http://schemas.openxmlformats.org/drawingml/2006/table">
            <a:tbl>
              <a:tblPr/>
              <a:tblGrid>
                <a:gridCol w="1116195"/>
                <a:gridCol w="1116195"/>
                <a:gridCol w="1116195"/>
                <a:gridCol w="1116195"/>
                <a:gridCol w="1116195"/>
                <a:gridCol w="1116195"/>
                <a:gridCol w="1116195"/>
                <a:gridCol w="1116195"/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종합만족도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필요성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의견수렴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홍보성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투명성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일관성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전문성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효과성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60388" y="4067175"/>
          <a:ext cx="8929560" cy="161925"/>
        </p:xfrm>
        <a:graphic>
          <a:graphicData uri="http://schemas.openxmlformats.org/drawingml/2006/table">
            <a:tbl>
              <a:tblPr/>
              <a:tblGrid>
                <a:gridCol w="1116195"/>
                <a:gridCol w="1116195"/>
                <a:gridCol w="1116195"/>
                <a:gridCol w="1116195"/>
                <a:gridCol w="1116195"/>
                <a:gridCol w="1116195"/>
                <a:gridCol w="1116195"/>
                <a:gridCol w="1116195"/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종합만족도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필요성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의견수렴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홍보성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투명성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일관성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전문성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효과성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" name="오각형 23"/>
          <p:cNvSpPr/>
          <p:nvPr/>
        </p:nvSpPr>
        <p:spPr>
          <a:xfrm>
            <a:off x="128588" y="2841625"/>
            <a:ext cx="398462" cy="936625"/>
          </a:xfrm>
          <a:prstGeom prst="homePlate">
            <a:avLst/>
          </a:prstGeom>
          <a:gradFill>
            <a:gsLst>
              <a:gs pos="0">
                <a:srgbClr val="89B7D3"/>
              </a:gs>
              <a:gs pos="50000">
                <a:srgbClr val="4F8CD5"/>
              </a:gs>
              <a:gs pos="100000">
                <a:srgbClr val="3776C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전</a:t>
            </a:r>
            <a:endParaRPr kumimoji="0" lang="en-US" altLang="ko-KR" sz="110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문</a:t>
            </a:r>
            <a:endParaRPr kumimoji="0" lang="en-US" altLang="ko-KR" sz="110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가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25" name="오각형 24"/>
          <p:cNvSpPr/>
          <p:nvPr/>
        </p:nvSpPr>
        <p:spPr>
          <a:xfrm>
            <a:off x="128588" y="4714875"/>
            <a:ext cx="398462" cy="935038"/>
          </a:xfrm>
          <a:prstGeom prst="homePlate">
            <a:avLst/>
          </a:prstGeom>
          <a:gradFill>
            <a:gsLst>
              <a:gs pos="0">
                <a:srgbClr val="89B7D3"/>
              </a:gs>
              <a:gs pos="50000">
                <a:srgbClr val="4F8CD5"/>
              </a:gs>
              <a:gs pos="100000">
                <a:srgbClr val="3776C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행정수혜자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26" name="아래쪽 화살표 25"/>
          <p:cNvSpPr/>
          <p:nvPr/>
        </p:nvSpPr>
        <p:spPr>
          <a:xfrm>
            <a:off x="849313" y="5218113"/>
            <a:ext cx="519112" cy="288925"/>
          </a:xfrm>
          <a:prstGeom prst="downArrow">
            <a:avLst>
              <a:gd name="adj1" fmla="val 63439"/>
              <a:gd name="adj2" fmla="val 50000"/>
            </a:avLst>
          </a:prstGeom>
          <a:solidFill>
            <a:srgbClr val="0000CC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-2.0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27" name="위쪽 화살표 26"/>
          <p:cNvSpPr/>
          <p:nvPr/>
        </p:nvSpPr>
        <p:spPr>
          <a:xfrm>
            <a:off x="849313" y="3417888"/>
            <a:ext cx="519112" cy="288925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+2.4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28" name="위쪽 화살표 27"/>
          <p:cNvSpPr/>
          <p:nvPr/>
        </p:nvSpPr>
        <p:spPr>
          <a:xfrm>
            <a:off x="2000250" y="3417888"/>
            <a:ext cx="520700" cy="288925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+3.9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29" name="위쪽 화살표 28"/>
          <p:cNvSpPr/>
          <p:nvPr/>
        </p:nvSpPr>
        <p:spPr>
          <a:xfrm>
            <a:off x="3081338" y="3417888"/>
            <a:ext cx="519112" cy="288925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+5.1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0" name="위쪽 화살표 29"/>
          <p:cNvSpPr/>
          <p:nvPr/>
        </p:nvSpPr>
        <p:spPr>
          <a:xfrm>
            <a:off x="4232275" y="3417888"/>
            <a:ext cx="520700" cy="288925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+2.5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1" name="위쪽 화살표 30"/>
          <p:cNvSpPr/>
          <p:nvPr/>
        </p:nvSpPr>
        <p:spPr>
          <a:xfrm>
            <a:off x="5313363" y="5218113"/>
            <a:ext cx="519112" cy="288925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+3.2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2" name="위쪽 화살표 31"/>
          <p:cNvSpPr/>
          <p:nvPr/>
        </p:nvSpPr>
        <p:spPr>
          <a:xfrm>
            <a:off x="6465888" y="3417888"/>
            <a:ext cx="519112" cy="288925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+3.3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3" name="위쪽 화살표 32"/>
          <p:cNvSpPr/>
          <p:nvPr/>
        </p:nvSpPr>
        <p:spPr>
          <a:xfrm>
            <a:off x="7545388" y="3417888"/>
            <a:ext cx="519112" cy="288925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+2.8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4" name="위쪽 화살표 33"/>
          <p:cNvSpPr/>
          <p:nvPr/>
        </p:nvSpPr>
        <p:spPr>
          <a:xfrm>
            <a:off x="8697913" y="3417888"/>
            <a:ext cx="519112" cy="288925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+5.4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5" name="아래쪽 화살표 34"/>
          <p:cNvSpPr/>
          <p:nvPr/>
        </p:nvSpPr>
        <p:spPr>
          <a:xfrm>
            <a:off x="6465888" y="5218113"/>
            <a:ext cx="519112" cy="288925"/>
          </a:xfrm>
          <a:prstGeom prst="downArrow">
            <a:avLst>
              <a:gd name="adj1" fmla="val 63439"/>
              <a:gd name="adj2" fmla="val 50000"/>
            </a:avLst>
          </a:prstGeom>
          <a:solidFill>
            <a:srgbClr val="0000CC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-0.9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9" name="아래쪽 화살표 38"/>
          <p:cNvSpPr/>
          <p:nvPr/>
        </p:nvSpPr>
        <p:spPr>
          <a:xfrm>
            <a:off x="8697913" y="5218113"/>
            <a:ext cx="519112" cy="288925"/>
          </a:xfrm>
          <a:prstGeom prst="downArrow">
            <a:avLst>
              <a:gd name="adj1" fmla="val 63439"/>
              <a:gd name="adj2" fmla="val 50000"/>
            </a:avLst>
          </a:prstGeom>
          <a:solidFill>
            <a:srgbClr val="0000CC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-0.6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41" name="위쪽 화살표 40"/>
          <p:cNvSpPr/>
          <p:nvPr/>
        </p:nvSpPr>
        <p:spPr>
          <a:xfrm>
            <a:off x="5313363" y="3417888"/>
            <a:ext cx="519112" cy="288925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+4.9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43" name="위쪽 화살표 42"/>
          <p:cNvSpPr/>
          <p:nvPr/>
        </p:nvSpPr>
        <p:spPr>
          <a:xfrm>
            <a:off x="7545388" y="5218113"/>
            <a:ext cx="519112" cy="288925"/>
          </a:xfrm>
          <a:prstGeom prst="upArrow">
            <a:avLst>
              <a:gd name="adj1" fmla="val 62963"/>
              <a:gd name="adj2" fmla="val 68684"/>
            </a:avLst>
          </a:prstGeom>
          <a:solidFill>
            <a:srgbClr val="FF0000"/>
          </a:solidFill>
          <a:ln w="127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36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>
                <a:latin typeface="산돌고딕B" pitchFamily="18" charset="-127"/>
                <a:ea typeface="산돌고딕B" pitchFamily="18" charset="-127"/>
              </a:rPr>
              <a:t>+0.5</a:t>
            </a:r>
            <a:endParaRPr kumimoji="0" lang="ko-KR" altLang="en-US" sz="1100" dirty="0">
              <a:latin typeface="산돌고딕B" pitchFamily="18" charset="-127"/>
              <a:ea typeface="산돌고딕B" pitchFamily="18" charset="-127"/>
            </a:endParaRPr>
          </a:p>
        </p:txBody>
      </p:sp>
      <p:graphicFrame>
        <p:nvGraphicFramePr>
          <p:cNvPr id="44" name="Group 3"/>
          <p:cNvGraphicFramePr>
            <a:graphicFrameLocks noGrp="1"/>
          </p:cNvGraphicFramePr>
          <p:nvPr/>
        </p:nvGraphicFramePr>
        <p:xfrm>
          <a:off x="3657600" y="6497638"/>
          <a:ext cx="5833219" cy="274320"/>
        </p:xfrm>
        <a:graphic>
          <a:graphicData uri="http://schemas.openxmlformats.org/drawingml/2006/table">
            <a:tbl>
              <a:tblPr/>
              <a:tblGrid>
                <a:gridCol w="5833219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수혜자의 경우 금년도 필요성</a:t>
                      </a:r>
                      <a:r>
                        <a:rPr lang="en-US" altLang="ko-KR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의견수렴도</a:t>
                      </a:r>
                      <a:r>
                        <a:rPr lang="en-US" altLang="ko-KR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홍보성 문항의 경우 전년도 적절성</a:t>
                      </a:r>
                      <a:r>
                        <a:rPr lang="en-US" altLang="ko-KR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효율성</a:t>
                      </a:r>
                      <a:r>
                        <a:rPr lang="en-US" altLang="ko-KR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공정성으로 측정했으므로</a:t>
                      </a:r>
                      <a:r>
                        <a:rPr lang="en-US" altLang="ko-KR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비교 불가</a:t>
                      </a:r>
                      <a:endParaRPr lang="ko-KR" altLang="en-US" sz="900" b="0" i="0" u="none" strike="noStrike" kern="1200" baseline="0" dirty="0" smtClean="0">
                        <a:solidFill>
                          <a:prstClr val="black"/>
                        </a:solidFill>
                        <a:latin typeface="산돌고딕 L" pitchFamily="18" charset="-127"/>
                        <a:ea typeface="산돌고딕 L" pitchFamily="18" charset="-127"/>
                        <a:cs typeface="Arial" pitchFamily="34" charset="0"/>
                      </a:endParaRPr>
                    </a:p>
                  </a:txBody>
                  <a:tcPr marL="0" marR="0" marT="0" marB="0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텍스트 개체 틀 43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998537"/>
          </a:xfrm>
        </p:spPr>
        <p:txBody>
          <a:bodyPr/>
          <a:lstStyle/>
          <a:p>
            <a:r>
              <a:rPr smtClean="0">
                <a:solidFill>
                  <a:srgbClr val="000000"/>
                </a:solidFill>
              </a:rPr>
              <a:t>전략적인 관점에서 </a:t>
            </a:r>
            <a:r>
              <a:rPr lang="en-US" altLang="ko-KR" smtClean="0">
                <a:solidFill>
                  <a:srgbClr val="000000"/>
                </a:solidFill>
              </a:rPr>
              <a:t>CS </a:t>
            </a:r>
            <a:r>
              <a:rPr smtClean="0">
                <a:solidFill>
                  <a:srgbClr val="000000"/>
                </a:solidFill>
              </a:rPr>
              <a:t>개선 요인을  도출하기 위해 </a:t>
            </a:r>
            <a:r>
              <a:rPr lang="en-US" altLang="ko-KR" smtClean="0">
                <a:solidFill>
                  <a:srgbClr val="000000"/>
                </a:solidFill>
              </a:rPr>
              <a:t>12</a:t>
            </a:r>
            <a:r>
              <a:rPr smtClean="0">
                <a:solidFill>
                  <a:srgbClr val="000000"/>
                </a:solidFill>
              </a:rPr>
              <a:t>개 항목별 만족도와 중요도 간 평균값을 교차시켜  </a:t>
            </a:r>
            <a:r>
              <a:rPr lang="en-US" altLang="ko-KR" smtClean="0">
                <a:solidFill>
                  <a:srgbClr val="000000"/>
                </a:solidFill>
              </a:rPr>
              <a:t>IPA(Importance Performance Analysis) </a:t>
            </a:r>
            <a:r>
              <a:rPr smtClean="0">
                <a:solidFill>
                  <a:srgbClr val="000000"/>
                </a:solidFill>
              </a:rPr>
              <a:t>분석을 진행한 결과</a:t>
            </a:r>
            <a:r>
              <a:rPr lang="en-US" altLang="ko-KR" smtClean="0">
                <a:solidFill>
                  <a:srgbClr val="000000"/>
                </a:solidFill>
              </a:rPr>
              <a:t>,</a:t>
            </a:r>
          </a:p>
          <a:p>
            <a:r>
              <a:rPr smtClean="0">
                <a:solidFill>
                  <a:srgbClr val="000000"/>
                </a:solidFill>
              </a:rPr>
              <a:t>충남도 주요시책만족도의  상대적 강점 항목으로는 투명성이</a:t>
            </a:r>
            <a:r>
              <a:rPr lang="en-US" altLang="ko-KR" smtClean="0">
                <a:solidFill>
                  <a:srgbClr val="000000"/>
                </a:solidFill>
              </a:rPr>
              <a:t>, </a:t>
            </a:r>
            <a:r>
              <a:rPr smtClean="0">
                <a:solidFill>
                  <a:srgbClr val="000000"/>
                </a:solidFill>
              </a:rPr>
              <a:t>유지관리항목으로는 필요성이</a:t>
            </a:r>
            <a:r>
              <a:rPr lang="en-US" altLang="ko-KR" smtClean="0">
                <a:solidFill>
                  <a:srgbClr val="000000"/>
                </a:solidFill>
              </a:rPr>
              <a:t>, </a:t>
            </a:r>
            <a:r>
              <a:rPr smtClean="0">
                <a:solidFill>
                  <a:srgbClr val="000000"/>
                </a:solidFill>
              </a:rPr>
              <a:t>최우선 개선항목으로는 일관성</a:t>
            </a:r>
            <a:r>
              <a:rPr lang="en-US" altLang="ko-KR" smtClean="0">
                <a:solidFill>
                  <a:srgbClr val="000000"/>
                </a:solidFill>
              </a:rPr>
              <a:t>, </a:t>
            </a:r>
            <a:r>
              <a:rPr smtClean="0">
                <a:solidFill>
                  <a:srgbClr val="000000"/>
                </a:solidFill>
              </a:rPr>
              <a:t>전문성</a:t>
            </a:r>
            <a:r>
              <a:rPr lang="en-US" altLang="ko-KR" smtClean="0">
                <a:solidFill>
                  <a:srgbClr val="000000"/>
                </a:solidFill>
              </a:rPr>
              <a:t>, </a:t>
            </a:r>
            <a:r>
              <a:rPr smtClean="0">
                <a:solidFill>
                  <a:srgbClr val="000000"/>
                </a:solidFill>
              </a:rPr>
              <a:t>효과성</a:t>
            </a:r>
            <a:r>
              <a:rPr lang="en-US" altLang="ko-KR" smtClean="0">
                <a:solidFill>
                  <a:srgbClr val="000000"/>
                </a:solidFill>
              </a:rPr>
              <a:t>, </a:t>
            </a:r>
            <a:r>
              <a:rPr smtClean="0">
                <a:solidFill>
                  <a:srgbClr val="000000"/>
                </a:solidFill>
              </a:rPr>
              <a:t>의견수렴</a:t>
            </a:r>
            <a:r>
              <a:rPr lang="en-US" altLang="ko-KR" smtClean="0">
                <a:solidFill>
                  <a:srgbClr val="000000"/>
                </a:solidFill>
              </a:rPr>
              <a:t>, </a:t>
            </a:r>
            <a:r>
              <a:rPr smtClean="0">
                <a:solidFill>
                  <a:srgbClr val="000000"/>
                </a:solidFill>
              </a:rPr>
              <a:t>홍보성 등이 나타남</a:t>
            </a:r>
            <a:r>
              <a:rPr lang="en-US" altLang="ko-KR" smtClean="0">
                <a:solidFill>
                  <a:srgbClr val="000000"/>
                </a:solidFill>
              </a:rPr>
              <a:t>.</a:t>
            </a:r>
            <a:endParaRPr smtClean="0"/>
          </a:p>
        </p:txBody>
      </p:sp>
      <p:sp>
        <p:nvSpPr>
          <p:cNvPr id="21507" name="Rectangle 8"/>
          <p:cNvSpPr>
            <a:spLocks noChangeArrowheads="1"/>
          </p:cNvSpPr>
          <p:nvPr/>
        </p:nvSpPr>
        <p:spPr bwMode="auto">
          <a:xfrm>
            <a:off x="687388" y="2671763"/>
            <a:ext cx="4068762" cy="3429000"/>
          </a:xfrm>
          <a:prstGeom prst="rect">
            <a:avLst/>
          </a:prstGeom>
          <a:solidFill>
            <a:srgbClr val="D9D9D9"/>
          </a:solidFill>
          <a:ln w="9525" algn="ctr">
            <a:noFill/>
            <a:miter lim="800000"/>
            <a:headEnd/>
            <a:tailEnd/>
          </a:ln>
        </p:spPr>
        <p:txBody>
          <a:bodyPr wrap="none" lIns="144000" tIns="0" bIns="0" anchor="ctr"/>
          <a:lstStyle/>
          <a:p>
            <a:pPr algn="ctr" latinLnBrk="0">
              <a:lnSpc>
                <a:spcPct val="110000"/>
              </a:lnSpc>
              <a:spcBef>
                <a:spcPct val="40000"/>
              </a:spcBef>
              <a:buSzPct val="70000"/>
            </a:pPr>
            <a:endParaRPr kumimoji="0" lang="ko-KR" altLang="en-US" sz="120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pSp>
        <p:nvGrpSpPr>
          <p:cNvPr id="21508" name="그룹 40"/>
          <p:cNvGrpSpPr>
            <a:grpSpLocks/>
          </p:cNvGrpSpPr>
          <p:nvPr/>
        </p:nvGrpSpPr>
        <p:grpSpPr bwMode="auto">
          <a:xfrm>
            <a:off x="200025" y="2671763"/>
            <a:ext cx="330200" cy="3421062"/>
            <a:chOff x="340639" y="2878155"/>
            <a:chExt cx="329751" cy="2955925"/>
          </a:xfrm>
        </p:grpSpPr>
        <p:sp>
          <p:nvSpPr>
            <p:cNvPr id="21534" name="Line 7"/>
            <p:cNvSpPr>
              <a:spLocks noChangeShapeType="1"/>
            </p:cNvSpPr>
            <p:nvPr/>
          </p:nvSpPr>
          <p:spPr bwMode="auto">
            <a:xfrm rot="-5400000">
              <a:off x="-973736" y="4356118"/>
              <a:ext cx="2955925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sm"/>
              <a:tailEnd type="triangle" w="med" len="sm"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21535" name="Rectangle 16"/>
            <p:cNvSpPr>
              <a:spLocks noChangeArrowheads="1"/>
            </p:cNvSpPr>
            <p:nvPr/>
          </p:nvSpPr>
          <p:spPr bwMode="auto">
            <a:xfrm>
              <a:off x="340639" y="4094311"/>
              <a:ext cx="309700" cy="5186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만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족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도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53" name="Rectangle 16"/>
            <p:cNvSpPr>
              <a:spLocks noChangeArrowheads="1"/>
            </p:cNvSpPr>
            <p:nvPr/>
          </p:nvSpPr>
          <p:spPr bwMode="auto">
            <a:xfrm>
              <a:off x="359663" y="3035895"/>
              <a:ext cx="310727" cy="2263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高</a:t>
              </a:r>
            </a:p>
          </p:txBody>
        </p:sp>
        <p:sp>
          <p:nvSpPr>
            <p:cNvPr id="54" name="Rectangle 16"/>
            <p:cNvSpPr>
              <a:spLocks noChangeArrowheads="1"/>
            </p:cNvSpPr>
            <p:nvPr/>
          </p:nvSpPr>
          <p:spPr bwMode="auto">
            <a:xfrm>
              <a:off x="359663" y="5481564"/>
              <a:ext cx="310727" cy="22632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低</a:t>
              </a:r>
            </a:p>
          </p:txBody>
        </p:sp>
      </p:grpSp>
      <p:grpSp>
        <p:nvGrpSpPr>
          <p:cNvPr id="21509" name="그룹 71"/>
          <p:cNvGrpSpPr>
            <a:grpSpLocks/>
          </p:cNvGrpSpPr>
          <p:nvPr/>
        </p:nvGrpSpPr>
        <p:grpSpPr bwMode="auto">
          <a:xfrm>
            <a:off x="665163" y="6262688"/>
            <a:ext cx="4068762" cy="239712"/>
            <a:chOff x="795736" y="6296044"/>
            <a:chExt cx="4068000" cy="239484"/>
          </a:xfrm>
        </p:grpSpPr>
        <p:sp>
          <p:nvSpPr>
            <p:cNvPr id="21530" name="Line 7"/>
            <p:cNvSpPr>
              <a:spLocks noChangeShapeType="1"/>
            </p:cNvSpPr>
            <p:nvPr/>
          </p:nvSpPr>
          <p:spPr bwMode="auto">
            <a:xfrm>
              <a:off x="795736" y="6386467"/>
              <a:ext cx="4068000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sm"/>
              <a:tailEnd type="triangle" w="med" len="sm"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21531" name="Text Box 22"/>
            <p:cNvSpPr txBox="1">
              <a:spLocks noChangeArrowheads="1"/>
            </p:cNvSpPr>
            <p:nvPr/>
          </p:nvSpPr>
          <p:spPr bwMode="auto">
            <a:xfrm>
              <a:off x="2606565" y="6296044"/>
              <a:ext cx="447806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40000"/>
                </a:spcBef>
              </a:pPr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중요도</a:t>
              </a:r>
            </a:p>
          </p:txBody>
        </p:sp>
        <p:sp>
          <p:nvSpPr>
            <p:cNvPr id="61" name="Text Box 22"/>
            <p:cNvSpPr txBox="1">
              <a:spLocks noChangeArrowheads="1"/>
            </p:cNvSpPr>
            <p:nvPr/>
          </p:nvSpPr>
          <p:spPr bwMode="auto">
            <a:xfrm>
              <a:off x="983026" y="6296044"/>
              <a:ext cx="199988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 defTabSz="973104" fontAlgn="auto">
                <a:lnSpc>
                  <a:spcPct val="12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低</a:t>
              </a:r>
            </a:p>
          </p:txBody>
        </p:sp>
        <p:sp>
          <p:nvSpPr>
            <p:cNvPr id="62" name="Text Box 22"/>
            <p:cNvSpPr txBox="1">
              <a:spLocks noChangeArrowheads="1"/>
            </p:cNvSpPr>
            <p:nvPr/>
          </p:nvSpPr>
          <p:spPr bwMode="auto">
            <a:xfrm>
              <a:off x="4495505" y="6296044"/>
              <a:ext cx="199988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 defTabSz="973104" fontAlgn="auto">
                <a:lnSpc>
                  <a:spcPct val="12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高</a:t>
              </a:r>
            </a:p>
          </p:txBody>
        </p:sp>
      </p:grpSp>
      <p:sp>
        <p:nvSpPr>
          <p:cNvPr id="21510" name="AutoShape 23"/>
          <p:cNvSpPr>
            <a:spLocks noChangeArrowheads="1"/>
          </p:cNvSpPr>
          <p:nvPr/>
        </p:nvSpPr>
        <p:spPr bwMode="auto">
          <a:xfrm>
            <a:off x="758825" y="2765425"/>
            <a:ext cx="2555875" cy="252413"/>
          </a:xfrm>
          <a:prstGeom prst="rect">
            <a:avLst/>
          </a:prstGeom>
          <a:solidFill>
            <a:schemeClr val="accent1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lnSpc>
                <a:spcPct val="110000"/>
              </a:lnSpc>
              <a:spcBef>
                <a:spcPct val="40000"/>
              </a:spcBef>
            </a:pPr>
            <a:r>
              <a:rPr kumimoji="0" lang="ko-KR" altLang="en-US" sz="1200">
                <a:latin typeface="산돌고딕 M" pitchFamily="18" charset="-127"/>
                <a:ea typeface="산돌고딕 M" pitchFamily="18" charset="-127"/>
              </a:rPr>
              <a:t>유지 관리 영역</a:t>
            </a:r>
          </a:p>
        </p:txBody>
      </p:sp>
      <p:sp>
        <p:nvSpPr>
          <p:cNvPr id="64" name="AutoShape 24"/>
          <p:cNvSpPr>
            <a:spLocks noChangeArrowheads="1"/>
          </p:cNvSpPr>
          <p:nvPr/>
        </p:nvSpPr>
        <p:spPr bwMode="auto">
          <a:xfrm>
            <a:off x="3363913" y="2765425"/>
            <a:ext cx="1296987" cy="252413"/>
          </a:xfrm>
          <a:prstGeom prst="rect">
            <a:avLst/>
          </a:prstGeom>
          <a:solidFill>
            <a:schemeClr val="accent6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상대적 강점 영역</a:t>
            </a:r>
          </a:p>
        </p:txBody>
      </p:sp>
      <p:sp>
        <p:nvSpPr>
          <p:cNvPr id="65" name="AutoShape 23"/>
          <p:cNvSpPr>
            <a:spLocks noChangeArrowheads="1"/>
          </p:cNvSpPr>
          <p:nvPr/>
        </p:nvSpPr>
        <p:spPr bwMode="auto">
          <a:xfrm>
            <a:off x="758825" y="5773738"/>
            <a:ext cx="2555875" cy="250825"/>
          </a:xfrm>
          <a:prstGeom prst="rect">
            <a:avLst/>
          </a:prstGeom>
          <a:solidFill>
            <a:schemeClr val="accent3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중점 개선 영역</a:t>
            </a:r>
          </a:p>
        </p:txBody>
      </p:sp>
      <p:sp>
        <p:nvSpPr>
          <p:cNvPr id="66" name="AutoShape 24"/>
          <p:cNvSpPr>
            <a:spLocks noChangeArrowheads="1"/>
          </p:cNvSpPr>
          <p:nvPr/>
        </p:nvSpPr>
        <p:spPr bwMode="auto">
          <a:xfrm>
            <a:off x="3363913" y="5773738"/>
            <a:ext cx="1325562" cy="236537"/>
          </a:xfrm>
          <a:prstGeom prst="rect">
            <a:avLst/>
          </a:prstGeom>
          <a:solidFill>
            <a:schemeClr val="bg1">
              <a:lumMod val="65000"/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 latinLnBrk="0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최우선 개선 영역</a:t>
            </a:r>
          </a:p>
        </p:txBody>
      </p:sp>
      <p:grpSp>
        <p:nvGrpSpPr>
          <p:cNvPr id="21514" name="그룹 41"/>
          <p:cNvGrpSpPr>
            <a:grpSpLocks/>
          </p:cNvGrpSpPr>
          <p:nvPr/>
        </p:nvGrpSpPr>
        <p:grpSpPr bwMode="auto">
          <a:xfrm>
            <a:off x="365125" y="2270125"/>
            <a:ext cx="4392613" cy="288925"/>
            <a:chOff x="416502" y="2270842"/>
            <a:chExt cx="4393384" cy="288000"/>
          </a:xfrm>
        </p:grpSpPr>
        <p:sp>
          <p:nvSpPr>
            <p:cNvPr id="68" name="양쪽 모서리가 둥근 사각형 67"/>
            <p:cNvSpPr/>
            <p:nvPr/>
          </p:nvSpPr>
          <p:spPr bwMode="auto">
            <a:xfrm>
              <a:off x="416502" y="2270842"/>
              <a:ext cx="2159379" cy="288000"/>
            </a:xfrm>
            <a:prstGeom prst="round2SameRect">
              <a:avLst>
                <a:gd name="adj1" fmla="val 28855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1800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CS </a:t>
              </a:r>
              <a:r>
                <a:rPr kumimoji="0" lang="ko-KR" altLang="en-US" sz="1200" err="1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강약점</a:t>
              </a:r>
              <a:r>
                <a:rPr kumimoji="0" lang="ko-KR" altLang="en-US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 포트폴리오</a:t>
              </a:r>
              <a:r>
                <a:rPr kumimoji="0" lang="en-US" altLang="ko-KR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(</a:t>
              </a:r>
              <a:r>
                <a:rPr kumimoji="0" lang="ko-KR" altLang="en-US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전체</a:t>
              </a:r>
              <a:r>
                <a:rPr kumimoji="0" lang="en-US" altLang="ko-KR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)</a:t>
              </a:r>
              <a:endParaRPr kumimoji="0" lang="ko-KR" altLang="en-US" sz="1200" dirty="0">
                <a:solidFill>
                  <a:schemeClr val="tx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  <p:cxnSp>
          <p:nvCxnSpPr>
            <p:cNvPr id="69" name="직선 연결선 68"/>
            <p:cNvCxnSpPr/>
            <p:nvPr/>
          </p:nvCxnSpPr>
          <p:spPr>
            <a:xfrm>
              <a:off x="418090" y="2552512"/>
              <a:ext cx="4391796" cy="158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15" name="TextBox 69"/>
          <p:cNvSpPr txBox="1">
            <a:spLocks noChangeArrowheads="1"/>
          </p:cNvSpPr>
          <p:nvPr/>
        </p:nvSpPr>
        <p:spPr bwMode="auto">
          <a:xfrm>
            <a:off x="3224213" y="6076950"/>
            <a:ext cx="2651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79400" indent="-279400" algn="ctr"/>
            <a:r>
              <a:rPr kumimoji="0" lang="en-US" altLang="ko-KR" sz="1100">
                <a:latin typeface="산돌고딕 L" pitchFamily="18" charset="-127"/>
                <a:ea typeface="산돌고딕 L" pitchFamily="18" charset="-127"/>
              </a:rPr>
              <a:t>0.14</a:t>
            </a:r>
          </a:p>
        </p:txBody>
      </p:sp>
      <p:sp>
        <p:nvSpPr>
          <p:cNvPr id="21516" name="TextBox 70"/>
          <p:cNvSpPr txBox="1">
            <a:spLocks noChangeArrowheads="1"/>
          </p:cNvSpPr>
          <p:nvPr/>
        </p:nvSpPr>
        <p:spPr bwMode="auto">
          <a:xfrm>
            <a:off x="379413" y="4641850"/>
            <a:ext cx="339725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79400" indent="-279400" algn="r"/>
            <a:r>
              <a:rPr kumimoji="0" lang="en-US" altLang="ko-KR" sz="1100">
                <a:latin typeface="산돌고딕 L" pitchFamily="18" charset="-127"/>
                <a:ea typeface="산돌고딕 L" pitchFamily="18" charset="-127"/>
              </a:rPr>
              <a:t>75.05</a:t>
            </a:r>
          </a:p>
        </p:txBody>
      </p:sp>
      <p:graphicFrame>
        <p:nvGraphicFramePr>
          <p:cNvPr id="21517" name="Object 3"/>
          <p:cNvGraphicFramePr>
            <a:graphicFrameLocks noChangeAspect="1"/>
          </p:cNvGraphicFramePr>
          <p:nvPr/>
        </p:nvGraphicFramePr>
        <p:xfrm>
          <a:off x="561975" y="2906713"/>
          <a:ext cx="4221163" cy="299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9" r:id="rId3" imgW="4224894" imgH="2987299" progId="Excel.Sheet.8">
                  <p:embed/>
                </p:oleObj>
              </mc:Choice>
              <mc:Fallback>
                <p:oleObj r:id="rId3" imgW="4224894" imgH="2987299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" y="2906713"/>
                        <a:ext cx="4221163" cy="299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8" name="모서리가 둥근 직사각형 72"/>
          <p:cNvSpPr>
            <a:spLocks noChangeArrowheads="1"/>
          </p:cNvSpPr>
          <p:nvPr/>
        </p:nvSpPr>
        <p:spPr bwMode="auto">
          <a:xfrm>
            <a:off x="5041900" y="3059113"/>
            <a:ext cx="1368425" cy="812800"/>
          </a:xfrm>
          <a:prstGeom prst="roundRect">
            <a:avLst>
              <a:gd name="adj" fmla="val 10000"/>
            </a:avLst>
          </a:prstGeom>
          <a:solidFill>
            <a:srgbClr val="F79646">
              <a:alpha val="79999"/>
            </a:srgb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indent="-576263" algn="ctr"/>
            <a:r>
              <a:rPr kumimoji="0" lang="ko-KR" altLang="en-US" sz="1200">
                <a:solidFill>
                  <a:srgbClr val="000000"/>
                </a:solidFill>
                <a:latin typeface="산돌고딕 M" pitchFamily="18" charset="-127"/>
                <a:ea typeface="산돌고딕 M" pitchFamily="18" charset="-127"/>
              </a:rPr>
              <a:t>상대적 강점 영역</a:t>
            </a:r>
            <a:endParaRPr kumimoji="0" lang="en-US" altLang="ko-KR" sz="1200">
              <a:solidFill>
                <a:srgbClr val="000000"/>
              </a:solidFill>
              <a:latin typeface="산돌고딕 M" pitchFamily="18" charset="-127"/>
              <a:ea typeface="산돌고딕 M" pitchFamily="18" charset="-127"/>
            </a:endParaRPr>
          </a:p>
          <a:p>
            <a:pPr indent="-576263" algn="ctr"/>
            <a:r>
              <a:rPr kumimoji="0" lang="ko-KR" altLang="en-US" sz="1200">
                <a:solidFill>
                  <a:srgbClr val="000000"/>
                </a:solidFill>
                <a:latin typeface="산돌고딕 M" pitchFamily="18" charset="-127"/>
                <a:ea typeface="산돌고딕 M" pitchFamily="18" charset="-127"/>
              </a:rPr>
              <a:t>중요도 高 만족도 高</a:t>
            </a:r>
            <a:endParaRPr kumimoji="0" lang="ko-KR" altLang="en-US" sz="1200"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041900" y="3995738"/>
            <a:ext cx="1368425" cy="812800"/>
          </a:xfrm>
          <a:prstGeom prst="roundRect">
            <a:avLst>
              <a:gd name="adj" fmla="val 10000"/>
            </a:avLst>
          </a:prstGeom>
          <a:solidFill>
            <a:schemeClr val="accent3">
              <a:alpha val="80000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indent="-576263"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prstClr val="black"/>
                </a:solidFill>
                <a:latin typeface="산돌고딕 M" pitchFamily="18" charset="-127"/>
                <a:ea typeface="산돌고딕 M" pitchFamily="18" charset="-127"/>
              </a:rPr>
              <a:t>중점 개선 영역</a:t>
            </a:r>
            <a:endParaRPr kumimoji="0" lang="en-US" altLang="ko-KR" sz="1200" dirty="0">
              <a:solidFill>
                <a:prstClr val="black"/>
              </a:solidFill>
              <a:latin typeface="산돌고딕 M" pitchFamily="18" charset="-127"/>
              <a:ea typeface="산돌고딕 M" pitchFamily="18" charset="-127"/>
            </a:endParaRPr>
          </a:p>
          <a:p>
            <a:pPr indent="-576263"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prstClr val="black"/>
                </a:solidFill>
                <a:latin typeface="산돌고딕 M" pitchFamily="18" charset="-127"/>
                <a:ea typeface="산돌고딕 M" pitchFamily="18" charset="-127"/>
              </a:rPr>
              <a:t>중요도 低 만족도 低</a:t>
            </a:r>
          </a:p>
        </p:txBody>
      </p:sp>
      <p:sp>
        <p:nvSpPr>
          <p:cNvPr id="21520" name="모서리가 둥근 직사각형 74"/>
          <p:cNvSpPr>
            <a:spLocks noChangeArrowheads="1"/>
          </p:cNvSpPr>
          <p:nvPr/>
        </p:nvSpPr>
        <p:spPr bwMode="auto">
          <a:xfrm>
            <a:off x="5041900" y="4857750"/>
            <a:ext cx="1368425" cy="814388"/>
          </a:xfrm>
          <a:prstGeom prst="roundRect">
            <a:avLst>
              <a:gd name="adj" fmla="val 10000"/>
            </a:avLst>
          </a:prstGeom>
          <a:solidFill>
            <a:schemeClr val="accent1">
              <a:alpha val="79999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indent="-576263" algn="ctr"/>
            <a:r>
              <a:rPr kumimoji="0" lang="ko-KR" altLang="en-US" sz="1200">
                <a:solidFill>
                  <a:srgbClr val="000000"/>
                </a:solidFill>
                <a:latin typeface="산돌고딕 M" pitchFamily="18" charset="-127"/>
                <a:ea typeface="산돌고딕 M" pitchFamily="18" charset="-127"/>
              </a:rPr>
              <a:t>유지 관리 영역</a:t>
            </a:r>
            <a:endParaRPr kumimoji="0" lang="en-US" altLang="ko-KR" sz="1200">
              <a:solidFill>
                <a:srgbClr val="000000"/>
              </a:solidFill>
              <a:latin typeface="산돌고딕 M" pitchFamily="18" charset="-127"/>
              <a:ea typeface="산돌고딕 M" pitchFamily="18" charset="-127"/>
            </a:endParaRPr>
          </a:p>
          <a:p>
            <a:pPr indent="-576263" algn="ctr"/>
            <a:r>
              <a:rPr kumimoji="0" lang="ko-KR" altLang="en-US" sz="1200">
                <a:solidFill>
                  <a:srgbClr val="000000"/>
                </a:solidFill>
                <a:latin typeface="산돌고딕 M" pitchFamily="18" charset="-127"/>
                <a:ea typeface="산돌고딕 M" pitchFamily="18" charset="-127"/>
              </a:rPr>
              <a:t>중요도 低 만족도 高</a:t>
            </a:r>
          </a:p>
        </p:txBody>
      </p:sp>
      <p:sp>
        <p:nvSpPr>
          <p:cNvPr id="76" name="모서리가 둥근 직사각형 75"/>
          <p:cNvSpPr/>
          <p:nvPr/>
        </p:nvSpPr>
        <p:spPr bwMode="auto">
          <a:xfrm>
            <a:off x="5041900" y="5735638"/>
            <a:ext cx="1368425" cy="812800"/>
          </a:xfrm>
          <a:prstGeom prst="roundRect">
            <a:avLst>
              <a:gd name="adj" fmla="val 10000"/>
            </a:avLst>
          </a:prstGeom>
          <a:solidFill>
            <a:schemeClr val="bg1">
              <a:lumMod val="65000"/>
              <a:alpha val="80000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indent="-576263"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최우선 개선 영역</a:t>
            </a:r>
            <a:r>
              <a:rPr kumimoji="0" lang="ko-KR" altLang="en-US" sz="1200" dirty="0">
                <a:solidFill>
                  <a:prstClr val="black"/>
                </a:solidFill>
                <a:latin typeface="산돌고딕 M" pitchFamily="18" charset="-127"/>
                <a:ea typeface="산돌고딕 M" pitchFamily="18" charset="-127"/>
              </a:rPr>
              <a:t> </a:t>
            </a:r>
            <a:endParaRPr kumimoji="0" lang="en-US" altLang="ko-KR" sz="1200" dirty="0">
              <a:solidFill>
                <a:prstClr val="black"/>
              </a:solidFill>
              <a:latin typeface="산돌고딕 M" pitchFamily="18" charset="-127"/>
              <a:ea typeface="산돌고딕 M" pitchFamily="18" charset="-127"/>
            </a:endParaRPr>
          </a:p>
          <a:p>
            <a:pPr indent="-576263"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prstClr val="black"/>
                </a:solidFill>
                <a:latin typeface="산돌고딕 M" pitchFamily="18" charset="-127"/>
                <a:ea typeface="산돌고딕 M" pitchFamily="18" charset="-127"/>
              </a:rPr>
              <a:t>중요도 高 만족도 低</a:t>
            </a:r>
            <a:endParaRPr kumimoji="0" lang="ko-KR" altLang="en-US" sz="1200" dirty="0"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6500813" y="3057525"/>
            <a:ext cx="3205162" cy="7937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0" rIns="0" bIns="0" anchor="ctr"/>
          <a:lstStyle/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투명성</a:t>
            </a:r>
            <a:endParaRPr kumimoji="0" lang="ko-KR" altLang="en-US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6500813" y="3995738"/>
            <a:ext cx="3205162" cy="81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0" rIns="0" bIns="0" anchor="ctr"/>
          <a:lstStyle/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없음</a:t>
            </a:r>
            <a:endParaRPr kumimoji="0" lang="ko-KR" altLang="en-US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79" name="직사각형 78"/>
          <p:cNvSpPr/>
          <p:nvPr/>
        </p:nvSpPr>
        <p:spPr bwMode="auto">
          <a:xfrm>
            <a:off x="6500813" y="4857750"/>
            <a:ext cx="3205162" cy="81438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0" rIns="0" bIns="0" anchor="ctr"/>
          <a:lstStyle/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필요성</a:t>
            </a:r>
            <a:endParaRPr kumimoji="0" lang="ko-KR" altLang="en-US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6500813" y="5722938"/>
            <a:ext cx="3205162" cy="90963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0" rIns="0" bIns="0" anchor="ctr"/>
          <a:lstStyle/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120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일관성 </a:t>
            </a:r>
            <a:endParaRPr lang="en-US" altLang="ko-KR" sz="120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120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전문성</a:t>
            </a:r>
            <a:endParaRPr lang="en-US" altLang="ko-KR" sz="120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120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효과성</a:t>
            </a:r>
            <a:endParaRPr lang="en-US" altLang="ko-KR" sz="120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1200" smtClean="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의견수렴</a:t>
            </a:r>
            <a:endParaRPr lang="en-US" altLang="ko-KR" sz="120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120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홍보성</a:t>
            </a:r>
            <a:endParaRPr kumimoji="0" lang="ko-KR" altLang="en-US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21526" name="TextBox 33"/>
          <p:cNvSpPr txBox="1">
            <a:spLocks noChangeArrowheads="1"/>
          </p:cNvSpPr>
          <p:nvPr/>
        </p:nvSpPr>
        <p:spPr bwMode="auto">
          <a:xfrm>
            <a:off x="390525" y="776288"/>
            <a:ext cx="44196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1.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전체 개선요소 분석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 (CS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강약점 도출을 위한 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IPA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분석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150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21527" name="제목 7"/>
          <p:cNvSpPr>
            <a:spLocks noGrp="1"/>
          </p:cNvSpPr>
          <p:nvPr>
            <p:ph type="title"/>
          </p:nvPr>
        </p:nvSpPr>
        <p:spPr>
          <a:xfrm>
            <a:off x="349250" y="200025"/>
            <a:ext cx="5441950" cy="385763"/>
          </a:xfrm>
        </p:spPr>
        <p:txBody>
          <a:bodyPr/>
          <a:lstStyle/>
          <a:p>
            <a:r>
              <a:rPr lang="en-US" altLang="ko-KR"/>
              <a:t>Ⅳ. </a:t>
            </a:r>
            <a:r>
              <a:t>개선요소 도출을 위한 포트폴리오 분석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텍스트 개체 틀 43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762000"/>
          </a:xfrm>
        </p:spPr>
        <p:txBody>
          <a:bodyPr/>
          <a:lstStyle/>
          <a:p>
            <a:r>
              <a:rPr dirty="0" smtClean="0">
                <a:solidFill>
                  <a:srgbClr val="000000"/>
                </a:solidFill>
              </a:rPr>
              <a:t>조사대상자 </a:t>
            </a:r>
            <a:r>
              <a:rPr dirty="0" err="1" smtClean="0">
                <a:solidFill>
                  <a:srgbClr val="000000"/>
                </a:solidFill>
              </a:rPr>
              <a:t>특성별로</a:t>
            </a:r>
            <a:r>
              <a:rPr dirty="0" smtClean="0">
                <a:solidFill>
                  <a:srgbClr val="000000"/>
                </a:solidFill>
              </a:rPr>
              <a:t> 살펴볼 경우에도 전문가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smtClean="0">
                <a:solidFill>
                  <a:srgbClr val="000000"/>
                </a:solidFill>
              </a:rPr>
              <a:t>행정 </a:t>
            </a:r>
            <a:r>
              <a:rPr dirty="0" err="1" smtClean="0">
                <a:solidFill>
                  <a:srgbClr val="000000"/>
                </a:solidFill>
              </a:rPr>
              <a:t>수혜자별</a:t>
            </a:r>
            <a:r>
              <a:rPr dirty="0" smtClean="0">
                <a:solidFill>
                  <a:srgbClr val="000000"/>
                </a:solidFill>
              </a:rPr>
              <a:t> 차이 없이 </a:t>
            </a:r>
            <a:r>
              <a:rPr dirty="0" smtClean="0">
                <a:solidFill>
                  <a:srgbClr val="000000"/>
                </a:solidFill>
              </a:rPr>
              <a:t>전체 포트폴리오 분석결과와 동일한 형태를 </a:t>
            </a:r>
            <a:r>
              <a:rPr dirty="0" smtClean="0">
                <a:solidFill>
                  <a:srgbClr val="000000"/>
                </a:solidFill>
              </a:rPr>
              <a:t>띠고 </a:t>
            </a:r>
            <a:r>
              <a:rPr dirty="0" smtClean="0">
                <a:solidFill>
                  <a:srgbClr val="000000"/>
                </a:solidFill>
              </a:rPr>
              <a:t>있음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r>
              <a:rPr dirty="0" smtClean="0">
                <a:solidFill>
                  <a:srgbClr val="000000"/>
                </a:solidFill>
              </a:rPr>
              <a:t>투명성이 상대적 강점 요소이며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smtClean="0">
                <a:solidFill>
                  <a:srgbClr val="000000"/>
                </a:solidFill>
              </a:rPr>
              <a:t>일관성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smtClean="0">
                <a:solidFill>
                  <a:srgbClr val="000000"/>
                </a:solidFill>
              </a:rPr>
              <a:t>전문성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err="1" smtClean="0">
                <a:solidFill>
                  <a:srgbClr val="000000"/>
                </a:solidFill>
              </a:rPr>
              <a:t>효과성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smtClean="0">
                <a:solidFill>
                  <a:srgbClr val="000000"/>
                </a:solidFill>
              </a:rPr>
              <a:t>의견수렴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err="1" smtClean="0">
                <a:solidFill>
                  <a:srgbClr val="000000"/>
                </a:solidFill>
              </a:rPr>
              <a:t>홍보성</a:t>
            </a:r>
            <a:r>
              <a:rPr dirty="0" smtClean="0">
                <a:solidFill>
                  <a:srgbClr val="000000"/>
                </a:solidFill>
              </a:rPr>
              <a:t> 등이 최우선 개선 영역에 위치함</a:t>
            </a:r>
            <a:r>
              <a:rPr lang="en-US" altLang="ko-KR" dirty="0" smtClean="0">
                <a:solidFill>
                  <a:srgbClr val="000000"/>
                </a:solidFill>
              </a:rPr>
              <a:t>.</a:t>
            </a:r>
            <a:endParaRPr dirty="0" smtClean="0"/>
          </a:p>
        </p:txBody>
      </p:sp>
      <p:sp>
        <p:nvSpPr>
          <p:cNvPr id="22531" name="Rectangle 8"/>
          <p:cNvSpPr>
            <a:spLocks noChangeArrowheads="1"/>
          </p:cNvSpPr>
          <p:nvPr/>
        </p:nvSpPr>
        <p:spPr bwMode="auto">
          <a:xfrm>
            <a:off x="687388" y="2671763"/>
            <a:ext cx="4068762" cy="3429000"/>
          </a:xfrm>
          <a:prstGeom prst="rect">
            <a:avLst/>
          </a:prstGeom>
          <a:solidFill>
            <a:srgbClr val="D9D9D9"/>
          </a:solidFill>
          <a:ln w="9525" algn="ctr">
            <a:noFill/>
            <a:miter lim="800000"/>
            <a:headEnd/>
            <a:tailEnd/>
          </a:ln>
        </p:spPr>
        <p:txBody>
          <a:bodyPr wrap="none" lIns="144000" tIns="0" bIns="0" anchor="ctr"/>
          <a:lstStyle/>
          <a:p>
            <a:pPr algn="ctr" latinLnBrk="0">
              <a:lnSpc>
                <a:spcPct val="110000"/>
              </a:lnSpc>
              <a:spcBef>
                <a:spcPct val="40000"/>
              </a:spcBef>
              <a:buSzPct val="70000"/>
            </a:pPr>
            <a:endParaRPr kumimoji="0" lang="ko-KR" altLang="en-US" sz="120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pSp>
        <p:nvGrpSpPr>
          <p:cNvPr id="22532" name="그룹 40"/>
          <p:cNvGrpSpPr>
            <a:grpSpLocks/>
          </p:cNvGrpSpPr>
          <p:nvPr/>
        </p:nvGrpSpPr>
        <p:grpSpPr bwMode="auto">
          <a:xfrm>
            <a:off x="200025" y="2671763"/>
            <a:ext cx="330200" cy="3421062"/>
            <a:chOff x="340639" y="2878155"/>
            <a:chExt cx="329751" cy="2955925"/>
          </a:xfrm>
        </p:grpSpPr>
        <p:sp>
          <p:nvSpPr>
            <p:cNvPr id="22571" name="Line 7"/>
            <p:cNvSpPr>
              <a:spLocks noChangeShapeType="1"/>
            </p:cNvSpPr>
            <p:nvPr/>
          </p:nvSpPr>
          <p:spPr bwMode="auto">
            <a:xfrm rot="-5400000">
              <a:off x="-973736" y="4356118"/>
              <a:ext cx="2955925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sm"/>
              <a:tailEnd type="triangle" w="med" len="sm"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22572" name="Rectangle 16"/>
            <p:cNvSpPr>
              <a:spLocks noChangeArrowheads="1"/>
            </p:cNvSpPr>
            <p:nvPr/>
          </p:nvSpPr>
          <p:spPr bwMode="auto">
            <a:xfrm>
              <a:off x="340639" y="4094311"/>
              <a:ext cx="309700" cy="5186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만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족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도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53" name="Rectangle 16"/>
            <p:cNvSpPr>
              <a:spLocks noChangeArrowheads="1"/>
            </p:cNvSpPr>
            <p:nvPr/>
          </p:nvSpPr>
          <p:spPr bwMode="auto">
            <a:xfrm>
              <a:off x="359663" y="3035895"/>
              <a:ext cx="310727" cy="2263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高</a:t>
              </a:r>
            </a:p>
          </p:txBody>
        </p:sp>
        <p:sp>
          <p:nvSpPr>
            <p:cNvPr id="54" name="Rectangle 16"/>
            <p:cNvSpPr>
              <a:spLocks noChangeArrowheads="1"/>
            </p:cNvSpPr>
            <p:nvPr/>
          </p:nvSpPr>
          <p:spPr bwMode="auto">
            <a:xfrm>
              <a:off x="359663" y="5481564"/>
              <a:ext cx="310727" cy="22632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低</a:t>
              </a:r>
            </a:p>
          </p:txBody>
        </p:sp>
      </p:grpSp>
      <p:grpSp>
        <p:nvGrpSpPr>
          <p:cNvPr id="22533" name="그룹 71"/>
          <p:cNvGrpSpPr>
            <a:grpSpLocks/>
          </p:cNvGrpSpPr>
          <p:nvPr/>
        </p:nvGrpSpPr>
        <p:grpSpPr bwMode="auto">
          <a:xfrm>
            <a:off x="665163" y="6262688"/>
            <a:ext cx="4068762" cy="239712"/>
            <a:chOff x="795736" y="6296044"/>
            <a:chExt cx="4068000" cy="239484"/>
          </a:xfrm>
        </p:grpSpPr>
        <p:sp>
          <p:nvSpPr>
            <p:cNvPr id="22567" name="Line 7"/>
            <p:cNvSpPr>
              <a:spLocks noChangeShapeType="1"/>
            </p:cNvSpPr>
            <p:nvPr/>
          </p:nvSpPr>
          <p:spPr bwMode="auto">
            <a:xfrm>
              <a:off x="795736" y="6386467"/>
              <a:ext cx="4068000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sm"/>
              <a:tailEnd type="triangle" w="med" len="sm"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22568" name="Text Box 22"/>
            <p:cNvSpPr txBox="1">
              <a:spLocks noChangeArrowheads="1"/>
            </p:cNvSpPr>
            <p:nvPr/>
          </p:nvSpPr>
          <p:spPr bwMode="auto">
            <a:xfrm>
              <a:off x="2606565" y="6296044"/>
              <a:ext cx="447806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40000"/>
                </a:spcBef>
              </a:pPr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중요도</a:t>
              </a:r>
            </a:p>
          </p:txBody>
        </p:sp>
        <p:sp>
          <p:nvSpPr>
            <p:cNvPr id="61" name="Text Box 22"/>
            <p:cNvSpPr txBox="1">
              <a:spLocks noChangeArrowheads="1"/>
            </p:cNvSpPr>
            <p:nvPr/>
          </p:nvSpPr>
          <p:spPr bwMode="auto">
            <a:xfrm>
              <a:off x="983026" y="6296044"/>
              <a:ext cx="199988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 defTabSz="973104" fontAlgn="auto">
                <a:lnSpc>
                  <a:spcPct val="12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低</a:t>
              </a:r>
            </a:p>
          </p:txBody>
        </p:sp>
        <p:sp>
          <p:nvSpPr>
            <p:cNvPr id="62" name="Text Box 22"/>
            <p:cNvSpPr txBox="1">
              <a:spLocks noChangeArrowheads="1"/>
            </p:cNvSpPr>
            <p:nvPr/>
          </p:nvSpPr>
          <p:spPr bwMode="auto">
            <a:xfrm>
              <a:off x="4495505" y="6296044"/>
              <a:ext cx="199988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 defTabSz="973104" fontAlgn="auto">
                <a:lnSpc>
                  <a:spcPct val="12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高</a:t>
              </a:r>
            </a:p>
          </p:txBody>
        </p:sp>
      </p:grpSp>
      <p:sp>
        <p:nvSpPr>
          <p:cNvPr id="22534" name="AutoShape 23"/>
          <p:cNvSpPr>
            <a:spLocks noChangeArrowheads="1"/>
          </p:cNvSpPr>
          <p:nvPr/>
        </p:nvSpPr>
        <p:spPr bwMode="auto">
          <a:xfrm>
            <a:off x="758825" y="2765425"/>
            <a:ext cx="2682007" cy="252413"/>
          </a:xfrm>
          <a:prstGeom prst="rect">
            <a:avLst/>
          </a:prstGeom>
          <a:solidFill>
            <a:schemeClr val="accent1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lnSpc>
                <a:spcPct val="110000"/>
              </a:lnSpc>
              <a:spcBef>
                <a:spcPct val="40000"/>
              </a:spcBef>
            </a:pPr>
            <a:r>
              <a:rPr kumimoji="0" lang="ko-KR" altLang="en-US" sz="1200">
                <a:latin typeface="산돌고딕 M" pitchFamily="18" charset="-127"/>
                <a:ea typeface="산돌고딕 M" pitchFamily="18" charset="-127"/>
              </a:rPr>
              <a:t>유지 관리 영역</a:t>
            </a:r>
          </a:p>
        </p:txBody>
      </p:sp>
      <p:sp>
        <p:nvSpPr>
          <p:cNvPr id="64" name="AutoShape 24"/>
          <p:cNvSpPr>
            <a:spLocks noChangeArrowheads="1"/>
          </p:cNvSpPr>
          <p:nvPr/>
        </p:nvSpPr>
        <p:spPr bwMode="auto">
          <a:xfrm>
            <a:off x="3512840" y="2765425"/>
            <a:ext cx="1148060" cy="252413"/>
          </a:xfrm>
          <a:prstGeom prst="rect">
            <a:avLst/>
          </a:prstGeom>
          <a:solidFill>
            <a:schemeClr val="accent6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상대적 강점 영역</a:t>
            </a:r>
          </a:p>
        </p:txBody>
      </p:sp>
      <p:sp>
        <p:nvSpPr>
          <p:cNvPr id="65" name="AutoShape 23"/>
          <p:cNvSpPr>
            <a:spLocks noChangeArrowheads="1"/>
          </p:cNvSpPr>
          <p:nvPr/>
        </p:nvSpPr>
        <p:spPr bwMode="auto">
          <a:xfrm>
            <a:off x="758825" y="5773738"/>
            <a:ext cx="2682007" cy="250825"/>
          </a:xfrm>
          <a:prstGeom prst="rect">
            <a:avLst/>
          </a:prstGeom>
          <a:solidFill>
            <a:schemeClr val="accent3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중점 개선 영역</a:t>
            </a:r>
          </a:p>
        </p:txBody>
      </p:sp>
      <p:sp>
        <p:nvSpPr>
          <p:cNvPr id="66" name="AutoShape 24"/>
          <p:cNvSpPr>
            <a:spLocks noChangeArrowheads="1"/>
          </p:cNvSpPr>
          <p:nvPr/>
        </p:nvSpPr>
        <p:spPr bwMode="auto">
          <a:xfrm>
            <a:off x="3512839" y="5773738"/>
            <a:ext cx="1176635" cy="236537"/>
          </a:xfrm>
          <a:prstGeom prst="rect">
            <a:avLst/>
          </a:prstGeom>
          <a:solidFill>
            <a:schemeClr val="bg1">
              <a:lumMod val="65000"/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 latinLnBrk="0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최우선 개선 영역</a:t>
            </a:r>
          </a:p>
        </p:txBody>
      </p:sp>
      <p:grpSp>
        <p:nvGrpSpPr>
          <p:cNvPr id="22538" name="그룹 41"/>
          <p:cNvGrpSpPr>
            <a:grpSpLocks/>
          </p:cNvGrpSpPr>
          <p:nvPr/>
        </p:nvGrpSpPr>
        <p:grpSpPr bwMode="auto">
          <a:xfrm>
            <a:off x="365125" y="2270125"/>
            <a:ext cx="4392613" cy="288925"/>
            <a:chOff x="416502" y="2270842"/>
            <a:chExt cx="4393384" cy="288000"/>
          </a:xfrm>
        </p:grpSpPr>
        <p:sp>
          <p:nvSpPr>
            <p:cNvPr id="68" name="양쪽 모서리가 둥근 사각형 67"/>
            <p:cNvSpPr/>
            <p:nvPr/>
          </p:nvSpPr>
          <p:spPr bwMode="auto">
            <a:xfrm>
              <a:off x="416502" y="2270842"/>
              <a:ext cx="2159379" cy="288000"/>
            </a:xfrm>
            <a:prstGeom prst="round2SameRect">
              <a:avLst>
                <a:gd name="adj1" fmla="val 28855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1800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CS </a:t>
              </a:r>
              <a:r>
                <a:rPr kumimoji="0" lang="ko-KR" altLang="en-US" sz="1200" err="1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강약점</a:t>
              </a:r>
              <a:r>
                <a:rPr kumimoji="0" lang="ko-KR" altLang="en-US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 포트폴리오</a:t>
              </a:r>
              <a:r>
                <a:rPr kumimoji="0" lang="en-US" altLang="ko-KR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(</a:t>
              </a:r>
              <a:r>
                <a:rPr kumimoji="0" lang="ko-KR" altLang="en-US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전문가</a:t>
              </a:r>
              <a:r>
                <a:rPr kumimoji="0" lang="en-US" altLang="ko-KR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)</a:t>
              </a:r>
              <a:endParaRPr kumimoji="0" lang="ko-KR" altLang="en-US" sz="1200" dirty="0">
                <a:solidFill>
                  <a:schemeClr val="tx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  <p:cxnSp>
          <p:nvCxnSpPr>
            <p:cNvPr id="69" name="직선 연결선 68"/>
            <p:cNvCxnSpPr/>
            <p:nvPr/>
          </p:nvCxnSpPr>
          <p:spPr>
            <a:xfrm>
              <a:off x="418090" y="2552512"/>
              <a:ext cx="4391796" cy="158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39" name="TextBox 69"/>
          <p:cNvSpPr txBox="1">
            <a:spLocks noChangeArrowheads="1"/>
          </p:cNvSpPr>
          <p:nvPr/>
        </p:nvSpPr>
        <p:spPr bwMode="auto">
          <a:xfrm>
            <a:off x="3224213" y="6076950"/>
            <a:ext cx="2651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79400" indent="-279400" algn="ctr"/>
            <a:r>
              <a:rPr kumimoji="0" lang="en-US" altLang="ko-KR" sz="1100">
                <a:latin typeface="산돌고딕 L" pitchFamily="18" charset="-127"/>
                <a:ea typeface="산돌고딕 L" pitchFamily="18" charset="-127"/>
              </a:rPr>
              <a:t>0.14</a:t>
            </a:r>
          </a:p>
        </p:txBody>
      </p:sp>
      <p:sp>
        <p:nvSpPr>
          <p:cNvPr id="22540" name="TextBox 70"/>
          <p:cNvSpPr txBox="1">
            <a:spLocks noChangeArrowheads="1"/>
          </p:cNvSpPr>
          <p:nvPr/>
        </p:nvSpPr>
        <p:spPr bwMode="auto">
          <a:xfrm>
            <a:off x="379413" y="4641850"/>
            <a:ext cx="339725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79400" indent="-279400" algn="r"/>
            <a:r>
              <a:rPr kumimoji="0" lang="en-US" altLang="ko-KR" sz="1100">
                <a:latin typeface="산돌고딕 L" pitchFamily="18" charset="-127"/>
                <a:ea typeface="산돌고딕 L" pitchFamily="18" charset="-127"/>
              </a:rPr>
              <a:t>79.26</a:t>
            </a:r>
          </a:p>
        </p:txBody>
      </p:sp>
      <p:graphicFrame>
        <p:nvGraphicFramePr>
          <p:cNvPr id="22541" name="Object 3"/>
          <p:cNvGraphicFramePr>
            <a:graphicFrameLocks noChangeAspect="1"/>
          </p:cNvGraphicFramePr>
          <p:nvPr/>
        </p:nvGraphicFramePr>
        <p:xfrm>
          <a:off x="561975" y="2906713"/>
          <a:ext cx="4221163" cy="299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9" r:id="rId3" imgW="4224894" imgH="2987299" progId="Excel.Sheet.8">
                  <p:embed/>
                </p:oleObj>
              </mc:Choice>
              <mc:Fallback>
                <p:oleObj r:id="rId3" imgW="4224894" imgH="2987299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" y="2906713"/>
                        <a:ext cx="4221163" cy="299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2" name="TextBox 33"/>
          <p:cNvSpPr txBox="1">
            <a:spLocks noChangeArrowheads="1"/>
          </p:cNvSpPr>
          <p:nvPr/>
        </p:nvSpPr>
        <p:spPr bwMode="auto">
          <a:xfrm>
            <a:off x="390525" y="776288"/>
            <a:ext cx="511175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2.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조사대상자별 개선요소 분석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 (CS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강약점 도출을 위한 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IPA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분석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150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22543" name="제목 7"/>
          <p:cNvSpPr>
            <a:spLocks noGrp="1"/>
          </p:cNvSpPr>
          <p:nvPr>
            <p:ph type="title"/>
          </p:nvPr>
        </p:nvSpPr>
        <p:spPr>
          <a:xfrm>
            <a:off x="349250" y="200025"/>
            <a:ext cx="5441950" cy="385763"/>
          </a:xfrm>
        </p:spPr>
        <p:txBody>
          <a:bodyPr/>
          <a:lstStyle/>
          <a:p>
            <a:r>
              <a:rPr lang="en-US" altLang="ko-KR"/>
              <a:t>Ⅳ. </a:t>
            </a:r>
            <a:r>
              <a:t>개선요소 도출을 위한 포트폴리오 분석</a:t>
            </a:r>
          </a:p>
        </p:txBody>
      </p:sp>
      <p:sp>
        <p:nvSpPr>
          <p:cNvPr id="22544" name="Rectangle 8"/>
          <p:cNvSpPr>
            <a:spLocks noChangeArrowheads="1"/>
          </p:cNvSpPr>
          <p:nvPr/>
        </p:nvSpPr>
        <p:spPr bwMode="auto">
          <a:xfrm>
            <a:off x="5419725" y="2671763"/>
            <a:ext cx="4068763" cy="3429000"/>
          </a:xfrm>
          <a:prstGeom prst="rect">
            <a:avLst/>
          </a:prstGeom>
          <a:solidFill>
            <a:srgbClr val="D9D9D9"/>
          </a:solidFill>
          <a:ln w="9525" algn="ctr">
            <a:noFill/>
            <a:miter lim="800000"/>
            <a:headEnd/>
            <a:tailEnd/>
          </a:ln>
        </p:spPr>
        <p:txBody>
          <a:bodyPr wrap="none" lIns="144000" tIns="0" bIns="0" anchor="ctr"/>
          <a:lstStyle/>
          <a:p>
            <a:pPr algn="ctr" latinLnBrk="0">
              <a:lnSpc>
                <a:spcPct val="110000"/>
              </a:lnSpc>
              <a:spcBef>
                <a:spcPct val="40000"/>
              </a:spcBef>
              <a:buSzPct val="70000"/>
            </a:pPr>
            <a:endParaRPr kumimoji="0" lang="ko-KR" altLang="en-US" sz="120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pSp>
        <p:nvGrpSpPr>
          <p:cNvPr id="22545" name="그룹 40"/>
          <p:cNvGrpSpPr>
            <a:grpSpLocks/>
          </p:cNvGrpSpPr>
          <p:nvPr/>
        </p:nvGrpSpPr>
        <p:grpSpPr bwMode="auto">
          <a:xfrm>
            <a:off x="4932363" y="2671763"/>
            <a:ext cx="330200" cy="3421062"/>
            <a:chOff x="340639" y="2878155"/>
            <a:chExt cx="329751" cy="2955925"/>
          </a:xfrm>
        </p:grpSpPr>
        <p:sp>
          <p:nvSpPr>
            <p:cNvPr id="22561" name="Line 7"/>
            <p:cNvSpPr>
              <a:spLocks noChangeShapeType="1"/>
            </p:cNvSpPr>
            <p:nvPr/>
          </p:nvSpPr>
          <p:spPr bwMode="auto">
            <a:xfrm rot="-5400000">
              <a:off x="-973736" y="4356118"/>
              <a:ext cx="2955925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sm"/>
              <a:tailEnd type="triangle" w="med" len="sm"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22562" name="Rectangle 16"/>
            <p:cNvSpPr>
              <a:spLocks noChangeArrowheads="1"/>
            </p:cNvSpPr>
            <p:nvPr/>
          </p:nvSpPr>
          <p:spPr bwMode="auto">
            <a:xfrm>
              <a:off x="340639" y="4094311"/>
              <a:ext cx="309700" cy="5186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만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족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도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359663" y="3035895"/>
              <a:ext cx="310727" cy="2263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高</a:t>
              </a:r>
            </a:p>
          </p:txBody>
        </p:sp>
        <p:sp>
          <p:nvSpPr>
            <p:cNvPr id="41" name="Rectangle 16"/>
            <p:cNvSpPr>
              <a:spLocks noChangeArrowheads="1"/>
            </p:cNvSpPr>
            <p:nvPr/>
          </p:nvSpPr>
          <p:spPr bwMode="auto">
            <a:xfrm>
              <a:off x="359663" y="5481564"/>
              <a:ext cx="310727" cy="22632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低</a:t>
              </a:r>
            </a:p>
          </p:txBody>
        </p:sp>
      </p:grpSp>
      <p:grpSp>
        <p:nvGrpSpPr>
          <p:cNvPr id="22546" name="그룹 71"/>
          <p:cNvGrpSpPr>
            <a:grpSpLocks/>
          </p:cNvGrpSpPr>
          <p:nvPr/>
        </p:nvGrpSpPr>
        <p:grpSpPr bwMode="auto">
          <a:xfrm>
            <a:off x="5397500" y="6262688"/>
            <a:ext cx="4067175" cy="239712"/>
            <a:chOff x="795736" y="6296044"/>
            <a:chExt cx="4068000" cy="239484"/>
          </a:xfrm>
        </p:grpSpPr>
        <p:sp>
          <p:nvSpPr>
            <p:cNvPr id="22557" name="Line 7"/>
            <p:cNvSpPr>
              <a:spLocks noChangeShapeType="1"/>
            </p:cNvSpPr>
            <p:nvPr/>
          </p:nvSpPr>
          <p:spPr bwMode="auto">
            <a:xfrm>
              <a:off x="795736" y="6386467"/>
              <a:ext cx="4068000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sm"/>
              <a:tailEnd type="triangle" w="med" len="sm"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22558" name="Text Box 22"/>
            <p:cNvSpPr txBox="1">
              <a:spLocks noChangeArrowheads="1"/>
            </p:cNvSpPr>
            <p:nvPr/>
          </p:nvSpPr>
          <p:spPr bwMode="auto">
            <a:xfrm>
              <a:off x="2606565" y="6296044"/>
              <a:ext cx="447806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40000"/>
                </a:spcBef>
              </a:pPr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중요도</a:t>
              </a:r>
            </a:p>
          </p:txBody>
        </p: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983099" y="6296044"/>
              <a:ext cx="200066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 defTabSz="973104" fontAlgn="auto">
                <a:lnSpc>
                  <a:spcPct val="12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低</a:t>
              </a:r>
            </a:p>
          </p:txBody>
        </p:sp>
        <p:sp>
          <p:nvSpPr>
            <p:cNvPr id="49" name="Text Box 22"/>
            <p:cNvSpPr txBox="1">
              <a:spLocks noChangeArrowheads="1"/>
            </p:cNvSpPr>
            <p:nvPr/>
          </p:nvSpPr>
          <p:spPr bwMode="auto">
            <a:xfrm>
              <a:off x="4495361" y="6296044"/>
              <a:ext cx="200066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 defTabSz="973104" fontAlgn="auto">
                <a:lnSpc>
                  <a:spcPct val="12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高</a:t>
              </a:r>
            </a:p>
          </p:txBody>
        </p:sp>
      </p:grpSp>
      <p:sp>
        <p:nvSpPr>
          <p:cNvPr id="22547" name="AutoShape 23"/>
          <p:cNvSpPr>
            <a:spLocks noChangeArrowheads="1"/>
          </p:cNvSpPr>
          <p:nvPr/>
        </p:nvSpPr>
        <p:spPr bwMode="auto">
          <a:xfrm>
            <a:off x="5491163" y="2765425"/>
            <a:ext cx="2555875" cy="252413"/>
          </a:xfrm>
          <a:prstGeom prst="rect">
            <a:avLst/>
          </a:prstGeom>
          <a:solidFill>
            <a:schemeClr val="accent1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lnSpc>
                <a:spcPct val="110000"/>
              </a:lnSpc>
              <a:spcBef>
                <a:spcPct val="40000"/>
              </a:spcBef>
            </a:pPr>
            <a:r>
              <a:rPr kumimoji="0" lang="ko-KR" altLang="en-US" sz="1200">
                <a:latin typeface="산돌고딕 M" pitchFamily="18" charset="-127"/>
                <a:ea typeface="산돌고딕 M" pitchFamily="18" charset="-127"/>
              </a:rPr>
              <a:t>유지 관리 영역</a:t>
            </a:r>
          </a:p>
        </p:txBody>
      </p:sp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8096250" y="2765425"/>
            <a:ext cx="1296988" cy="252413"/>
          </a:xfrm>
          <a:prstGeom prst="rect">
            <a:avLst/>
          </a:prstGeom>
          <a:solidFill>
            <a:schemeClr val="accent6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상대적 강점 영역</a:t>
            </a:r>
          </a:p>
        </p:txBody>
      </p:sp>
      <p:sp>
        <p:nvSpPr>
          <p:cNvPr id="55" name="AutoShape 23"/>
          <p:cNvSpPr>
            <a:spLocks noChangeArrowheads="1"/>
          </p:cNvSpPr>
          <p:nvPr/>
        </p:nvSpPr>
        <p:spPr bwMode="auto">
          <a:xfrm>
            <a:off x="5491163" y="5773738"/>
            <a:ext cx="2555875" cy="250825"/>
          </a:xfrm>
          <a:prstGeom prst="rect">
            <a:avLst/>
          </a:prstGeom>
          <a:solidFill>
            <a:schemeClr val="accent3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중점 개선 영역</a:t>
            </a:r>
          </a:p>
        </p:txBody>
      </p:sp>
      <p:sp>
        <p:nvSpPr>
          <p:cNvPr id="56" name="AutoShape 24"/>
          <p:cNvSpPr>
            <a:spLocks noChangeArrowheads="1"/>
          </p:cNvSpPr>
          <p:nvPr/>
        </p:nvSpPr>
        <p:spPr bwMode="auto">
          <a:xfrm>
            <a:off x="8096250" y="5773738"/>
            <a:ext cx="1325563" cy="236537"/>
          </a:xfrm>
          <a:prstGeom prst="rect">
            <a:avLst/>
          </a:prstGeom>
          <a:solidFill>
            <a:schemeClr val="bg1">
              <a:lumMod val="65000"/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 latinLnBrk="0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최우선 개선 영역</a:t>
            </a:r>
          </a:p>
        </p:txBody>
      </p:sp>
      <p:grpSp>
        <p:nvGrpSpPr>
          <p:cNvPr id="22551" name="그룹 41"/>
          <p:cNvGrpSpPr>
            <a:grpSpLocks/>
          </p:cNvGrpSpPr>
          <p:nvPr/>
        </p:nvGrpSpPr>
        <p:grpSpPr bwMode="auto">
          <a:xfrm>
            <a:off x="5097463" y="2270125"/>
            <a:ext cx="4392612" cy="288925"/>
            <a:chOff x="416502" y="2270842"/>
            <a:chExt cx="4393384" cy="288000"/>
          </a:xfrm>
        </p:grpSpPr>
        <p:sp>
          <p:nvSpPr>
            <p:cNvPr id="58" name="양쪽 모서리가 둥근 사각형 57"/>
            <p:cNvSpPr/>
            <p:nvPr/>
          </p:nvSpPr>
          <p:spPr bwMode="auto">
            <a:xfrm>
              <a:off x="416502" y="2270842"/>
              <a:ext cx="2159379" cy="288000"/>
            </a:xfrm>
            <a:prstGeom prst="round2SameRect">
              <a:avLst>
                <a:gd name="adj1" fmla="val 28855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1800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CS </a:t>
              </a:r>
              <a:r>
                <a:rPr kumimoji="0" lang="ko-KR" altLang="en-US" sz="1200" err="1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강약점</a:t>
              </a:r>
              <a:r>
                <a:rPr kumimoji="0" lang="ko-KR" altLang="en-US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 포트폴리오</a:t>
              </a:r>
              <a:r>
                <a:rPr kumimoji="0" lang="en-US" altLang="ko-KR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(</a:t>
              </a:r>
              <a:r>
                <a:rPr kumimoji="0" lang="ko-KR" altLang="en-US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행정수혜자</a:t>
              </a:r>
              <a:r>
                <a:rPr kumimoji="0" lang="en-US" altLang="ko-KR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)</a:t>
              </a:r>
              <a:endParaRPr kumimoji="0" lang="ko-KR" altLang="en-US" sz="1200" dirty="0">
                <a:solidFill>
                  <a:schemeClr val="tx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  <p:cxnSp>
          <p:nvCxnSpPr>
            <p:cNvPr id="67" name="직선 연결선 66"/>
            <p:cNvCxnSpPr/>
            <p:nvPr/>
          </p:nvCxnSpPr>
          <p:spPr>
            <a:xfrm>
              <a:off x="418089" y="2552512"/>
              <a:ext cx="4391797" cy="158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52" name="TextBox 80"/>
          <p:cNvSpPr txBox="1">
            <a:spLocks noChangeArrowheads="1"/>
          </p:cNvSpPr>
          <p:nvPr/>
        </p:nvSpPr>
        <p:spPr bwMode="auto">
          <a:xfrm>
            <a:off x="7956550" y="6076950"/>
            <a:ext cx="2651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79400" indent="-279400" algn="ctr"/>
            <a:r>
              <a:rPr kumimoji="0" lang="en-US" altLang="ko-KR" sz="1100">
                <a:latin typeface="산돌고딕 L" pitchFamily="18" charset="-127"/>
                <a:ea typeface="산돌고딕 L" pitchFamily="18" charset="-127"/>
              </a:rPr>
              <a:t>0.14</a:t>
            </a:r>
          </a:p>
        </p:txBody>
      </p:sp>
      <p:sp>
        <p:nvSpPr>
          <p:cNvPr id="22553" name="TextBox 81"/>
          <p:cNvSpPr txBox="1">
            <a:spLocks noChangeArrowheads="1"/>
          </p:cNvSpPr>
          <p:nvPr/>
        </p:nvSpPr>
        <p:spPr bwMode="auto">
          <a:xfrm>
            <a:off x="5111638" y="4641850"/>
            <a:ext cx="33983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79400" indent="-279400" algn="r"/>
            <a:r>
              <a:rPr kumimoji="0" lang="en-US" altLang="ko-KR" sz="1100" smtClean="0">
                <a:latin typeface="산돌고딕 L" pitchFamily="18" charset="-127"/>
                <a:ea typeface="산돌고딕 L" pitchFamily="18" charset="-127"/>
              </a:rPr>
              <a:t>72.98</a:t>
            </a:r>
            <a:endParaRPr kumimoji="0" lang="en-US" altLang="ko-KR" sz="1100">
              <a:latin typeface="산돌고딕 L" pitchFamily="18" charset="-127"/>
              <a:ea typeface="산돌고딕 L" pitchFamily="18" charset="-127"/>
            </a:endParaRPr>
          </a:p>
        </p:txBody>
      </p:sp>
      <p:graphicFrame>
        <p:nvGraphicFramePr>
          <p:cNvPr id="22554" name="Object 3"/>
          <p:cNvGraphicFramePr>
            <a:graphicFrameLocks noChangeAspect="1"/>
          </p:cNvGraphicFramePr>
          <p:nvPr/>
        </p:nvGraphicFramePr>
        <p:xfrm>
          <a:off x="5294313" y="2906713"/>
          <a:ext cx="4221162" cy="299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0" r:id="rId5" imgW="4224894" imgH="2987299" progId="Excel.Sheet.8">
                  <p:embed/>
                </p:oleObj>
              </mc:Choice>
              <mc:Fallback>
                <p:oleObj r:id="rId5" imgW="4224894" imgH="2987299" progId="Excel.Sheet.8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4313" y="2906713"/>
                        <a:ext cx="4221162" cy="299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제목 4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954338" cy="385763"/>
          </a:xfrm>
        </p:spPr>
        <p:txBody>
          <a:bodyPr/>
          <a:lstStyle/>
          <a:p>
            <a:r>
              <a:rPr lang="en-US" altLang="ko-KR"/>
              <a:t>Ⅴ. </a:t>
            </a:r>
            <a:r>
              <a:t>시책별</a:t>
            </a:r>
            <a:r>
              <a:rPr lang="en-US" altLang="ko-KR"/>
              <a:t> </a:t>
            </a:r>
            <a:r>
              <a:t>만족도 종합</a:t>
            </a:r>
          </a:p>
        </p:txBody>
      </p:sp>
      <p:sp>
        <p:nvSpPr>
          <p:cNvPr id="23555" name="TextBox 44"/>
          <p:cNvSpPr txBox="1">
            <a:spLocks noChangeArrowheads="1"/>
          </p:cNvSpPr>
          <p:nvPr/>
        </p:nvSpPr>
        <p:spPr bwMode="auto">
          <a:xfrm>
            <a:off x="390525" y="776288"/>
            <a:ext cx="18399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필수시책별 만족도 현황</a:t>
            </a:r>
          </a:p>
        </p:txBody>
      </p:sp>
      <p:cxnSp>
        <p:nvCxnSpPr>
          <p:cNvPr id="79" name="직선 연결선 78"/>
          <p:cNvCxnSpPr/>
          <p:nvPr/>
        </p:nvCxnSpPr>
        <p:spPr>
          <a:xfrm>
            <a:off x="417513" y="6632575"/>
            <a:ext cx="9072562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57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685744"/>
              </p:ext>
            </p:extLst>
          </p:nvPr>
        </p:nvGraphicFramePr>
        <p:xfrm>
          <a:off x="417513" y="1402110"/>
          <a:ext cx="8353425" cy="5060109"/>
        </p:xfrm>
        <a:graphic>
          <a:graphicData uri="http://schemas.openxmlformats.org/drawingml/2006/table">
            <a:tbl>
              <a:tblPr/>
              <a:tblGrid>
                <a:gridCol w="1800225"/>
                <a:gridCol w="3311525"/>
                <a:gridCol w="1620838"/>
                <a:gridCol w="1620837"/>
              </a:tblGrid>
              <a:tr h="380109"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담당실과</a:t>
                      </a:r>
                    </a:p>
                  </a:txBody>
                  <a:tcPr marL="3648" marR="3648" marT="364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시책명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3648" marR="3648" marT="364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종합만족도</a:t>
                      </a:r>
                    </a:p>
                  </a:txBody>
                  <a:tcPr marL="3648" marR="3648" marT="364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GAP</a:t>
                      </a:r>
                    </a:p>
                  </a:txBody>
                  <a:tcPr marL="3648" marR="3648" marT="364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기술보급과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친환경 축산을 위한 생균제 생산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공급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93.7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20.3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저출산고령화대책과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셋째아이상 무상보육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87.5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14.0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국제통상과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충청남도 중소기업 해외시장 개척지원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87.2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13.7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투자입지과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수요자 중심의 산업입지 적기공급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85.9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12.5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총무과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쾌적한 교육환경 분위기 조성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85.7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12.2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정보화지원과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주민 정보화교육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85.6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12.1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건설정책과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주민참여형 녹색도시 계획수립방안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84.7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11.3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보건환경연구부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먹는물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2011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84.1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10.7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토지관리과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형질변경토지 지목 일제정비 사업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83.8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10.3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식의약안전과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찾아가는한방 가정방문 진료서비스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81.9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8.4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미래농업연구과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사이버농업인 정보화 대회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81.6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8.1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여성가족정책관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친정부모 초청 및 모국 방문지원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81.3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7.9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종합건설사업소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편리하고 안전한 도로건설 사업 추진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81.0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7.5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축산기술연구소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한우수정란 생산 사업설명서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80.7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7.2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환경관리과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석면 질환자 피해구제 급여지원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80.2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6.7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관광산업과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솔바람길 조성사업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80.1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6.6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기술지원과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영농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4-H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정착지원 사업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80.0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6.5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문화산업과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충남 옛길 문화 디자인어메니티구축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79.6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6.2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교육정보과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농업인대학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귀농대학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운영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79.5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6.1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문화예술과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공립예술단 찾아가는 공연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79.5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6.0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농촌개발과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편안한 물길 조성 사업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78.5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5.0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자치행정과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정책현장 방문시 도민과의 대화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78.3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4.8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건축도시과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아름답고 편안한 행복 공감디자인조성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78.0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4.5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생활자원과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충남향토음식명품화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77.9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4.4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환경정책과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공공기관 온실가스 감축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77.7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4.2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산림녹지과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임산물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10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선 명품화 육성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77.2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3.8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교육운영과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교육훈련 운영 내실화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77.2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3.7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방호구조과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농어촌 전담의용 소방대 확대 운영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76.6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3.1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개발지원과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도본청 및 의회 신청사 건립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76.6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3.1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3"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체육진흥과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155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생활체육 참여율 제고로 도민 건강증진</a:t>
                      </a:r>
                    </a:p>
                  </a:txBody>
                  <a:tcPr marL="1800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76.5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155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3.0</a:t>
                      </a:r>
                    </a:p>
                  </a:txBody>
                  <a:tcPr marL="10800" marR="3600" marT="3600" marB="0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781" name="표 33"/>
          <p:cNvSpPr>
            <a:spLocks noGrp="1"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23782" name="텍스트 개체 틀 43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227012"/>
          </a:xfrm>
        </p:spPr>
        <p:txBody>
          <a:bodyPr/>
          <a:lstStyle/>
          <a:p>
            <a:r>
              <a:rPr lang="en-US" altLang="ko-KR" smtClean="0">
                <a:solidFill>
                  <a:srgbClr val="000000"/>
                </a:solidFill>
              </a:rPr>
              <a:t>2011</a:t>
            </a:r>
            <a:r>
              <a:rPr smtClean="0">
                <a:solidFill>
                  <a:srgbClr val="000000"/>
                </a:solidFill>
              </a:rPr>
              <a:t>년 종합시책만족도 </a:t>
            </a:r>
            <a:r>
              <a:rPr lang="en-US" altLang="ko-KR" smtClean="0">
                <a:solidFill>
                  <a:srgbClr val="000000"/>
                </a:solidFill>
              </a:rPr>
              <a:t>73.5</a:t>
            </a:r>
            <a:r>
              <a:rPr smtClean="0">
                <a:solidFill>
                  <a:srgbClr val="000000"/>
                </a:solidFill>
              </a:rPr>
              <a:t>점 대비 각 부서별 시책만족도 점수는 아래와 같음</a:t>
            </a:r>
            <a:r>
              <a:rPr lang="en-US" altLang="ko-KR" smtClean="0">
                <a:solidFill>
                  <a:srgbClr val="000000"/>
                </a:solidFill>
              </a:rPr>
              <a:t>.</a:t>
            </a:r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제목 4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954338" cy="385763"/>
          </a:xfrm>
        </p:spPr>
        <p:txBody>
          <a:bodyPr/>
          <a:lstStyle/>
          <a:p>
            <a:r>
              <a:rPr lang="en-US" altLang="ko-KR"/>
              <a:t>Ⅴ. </a:t>
            </a:r>
            <a:r>
              <a:t>시책별</a:t>
            </a:r>
            <a:r>
              <a:rPr lang="en-US" altLang="ko-KR"/>
              <a:t> </a:t>
            </a:r>
            <a:r>
              <a:t>만족도 종합</a:t>
            </a:r>
          </a:p>
        </p:txBody>
      </p:sp>
      <p:cxnSp>
        <p:nvCxnSpPr>
          <p:cNvPr id="79" name="직선 연결선 78"/>
          <p:cNvCxnSpPr/>
          <p:nvPr/>
        </p:nvCxnSpPr>
        <p:spPr>
          <a:xfrm>
            <a:off x="417513" y="6632575"/>
            <a:ext cx="9072562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313791"/>
              </p:ext>
            </p:extLst>
          </p:nvPr>
        </p:nvGraphicFramePr>
        <p:xfrm>
          <a:off x="416495" y="1402110"/>
          <a:ext cx="8186729" cy="4837488"/>
        </p:xfrm>
        <a:graphic>
          <a:graphicData uri="http://schemas.openxmlformats.org/drawingml/2006/table">
            <a:tbl>
              <a:tblPr/>
              <a:tblGrid>
                <a:gridCol w="1706009"/>
                <a:gridCol w="3240360"/>
                <a:gridCol w="1620180"/>
                <a:gridCol w="1620180"/>
              </a:tblGrid>
              <a:tr h="62009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담당실과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시책명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종합만족도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GAP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총무과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공정하고 투명한 계약업무 추진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76.1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2.7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도로교통과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위험도로구조개선등 사업추진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75.1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1.7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보건행정과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건강한 노후 위한 치매환자 관리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74.9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1.5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농산물원종장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주요 식량작물 우량종자 생산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/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공급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74.4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1.0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농업정책과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농식품과 연계한 문화콘텐츠 개발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73.8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0.4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균형발전담당관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지역 균형발전 사업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73.0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-0.5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사회복지과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지역 사회 서비스 투자 사업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72.9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-0.5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충청남도감사위원회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감사위원회 출범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72.8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-0.6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서울사무소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중앙 협력 인적네트워크 구축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72.8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-0.7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소방행정과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소방장비 현대화 등 현장활동 지원 인프라 구축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72.3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-1.2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새마을회계과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1+3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사랑나눔 자원봉사단 운영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72.2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-1.3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수산연구소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지역특산 수산자원 조성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72.0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-1.5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홍보협력관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뉴미디어 활용한 쌍방향 소통강화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71.6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-1.9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백제문화단지관리사업소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백제문화단지운영 만족도 조사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71.5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-1.9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항만물류과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연안항 건설사업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70.8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-2.7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가축위생연구소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소 부르셀라 병 청정화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70.0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-3.4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예산담당관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양질의 정부예산 확보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69.9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-3.5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총무과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후생복지 내실운영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69.9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-3.6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재난민방위과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안전점검 시정반영율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69.8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-3.6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일자리경제정책과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지역 일자리 창출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69.1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-4.4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교육법무담당관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초중학생 친환경 무상급식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68.9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-4.5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교수단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사이버교육 운영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68.2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-5.3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친환경농산과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농작물재해 보험 확대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67.9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-5.6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혁신관리담당관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제안 제도 운영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67.8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-5.7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수산과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어촌 관광 개발 및 어항시설 확충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67.1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-6.3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 spc="-150" dirty="0" err="1">
                          <a:latin typeface="산돌고딕 L" pitchFamily="18" charset="-127"/>
                          <a:ea typeface="산돌고딕 L" pitchFamily="18" charset="-127"/>
                        </a:rPr>
                        <a:t>세종특별자치시출범실무준비단</a:t>
                      </a:r>
                      <a:endParaRPr lang="ko-KR" altLang="en-US" sz="1000" b="0" i="0" u="none" strike="noStrike" spc="-150" dirty="0"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행복 아파트건립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66.7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-6.7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수질관리과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상수도 보급율 향상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66.6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-6.8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도청이전정책과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내포신도시 내 유관기관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,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단체 유치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66.2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-7.3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정책기획관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참여와 소통 기반한 도정운영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65.9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-7.5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치수방재과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폭설시신속한 제설작업을 위한 설해대책 준비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65.9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-7.5</a:t>
                      </a:r>
                    </a:p>
                  </a:txBody>
                  <a:tcPr marL="3648" marR="3648" marT="3648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804" name="텍스트 개체 틀 43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227012"/>
          </a:xfrm>
        </p:spPr>
        <p:txBody>
          <a:bodyPr/>
          <a:lstStyle/>
          <a:p>
            <a:r>
              <a:rPr lang="en-US" altLang="ko-KR" smtClean="0">
                <a:solidFill>
                  <a:srgbClr val="000000"/>
                </a:solidFill>
              </a:rPr>
              <a:t>2011</a:t>
            </a:r>
            <a:r>
              <a:rPr smtClean="0">
                <a:solidFill>
                  <a:srgbClr val="000000"/>
                </a:solidFill>
              </a:rPr>
              <a:t>년 종합시책만족도 </a:t>
            </a:r>
            <a:r>
              <a:rPr lang="en-US" altLang="ko-KR" smtClean="0">
                <a:solidFill>
                  <a:srgbClr val="000000"/>
                </a:solidFill>
              </a:rPr>
              <a:t>73.5</a:t>
            </a:r>
            <a:r>
              <a:rPr smtClean="0">
                <a:solidFill>
                  <a:srgbClr val="000000"/>
                </a:solidFill>
              </a:rPr>
              <a:t>점 대비 각 부서별 시책만족도 점수는 아래와 같음</a:t>
            </a:r>
            <a:r>
              <a:rPr lang="en-US" altLang="ko-KR" smtClean="0">
                <a:solidFill>
                  <a:srgbClr val="000000"/>
                </a:solidFill>
              </a:rPr>
              <a:t>.</a:t>
            </a:r>
            <a:endParaRPr smtClean="0"/>
          </a:p>
        </p:txBody>
      </p:sp>
      <p:sp>
        <p:nvSpPr>
          <p:cNvPr id="24805" name="TextBox 6"/>
          <p:cNvSpPr txBox="1">
            <a:spLocks noChangeArrowheads="1"/>
          </p:cNvSpPr>
          <p:nvPr/>
        </p:nvSpPr>
        <p:spPr bwMode="auto">
          <a:xfrm>
            <a:off x="390525" y="776288"/>
            <a:ext cx="18399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필수시책별 만족도 현황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제목 4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954338" cy="385763"/>
          </a:xfrm>
        </p:spPr>
        <p:txBody>
          <a:bodyPr/>
          <a:lstStyle/>
          <a:p>
            <a:r>
              <a:rPr lang="en-US" altLang="ko-KR"/>
              <a:t>Ⅴ. </a:t>
            </a:r>
            <a:r>
              <a:t>시책별</a:t>
            </a:r>
            <a:r>
              <a:rPr lang="en-US" altLang="ko-KR"/>
              <a:t> </a:t>
            </a:r>
            <a:r>
              <a:t>만족도 종합</a:t>
            </a:r>
          </a:p>
        </p:txBody>
      </p:sp>
      <p:cxnSp>
        <p:nvCxnSpPr>
          <p:cNvPr id="79" name="직선 연결선 78"/>
          <p:cNvCxnSpPr/>
          <p:nvPr/>
        </p:nvCxnSpPr>
        <p:spPr>
          <a:xfrm>
            <a:off x="417513" y="6632575"/>
            <a:ext cx="9072562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332712"/>
              </p:ext>
            </p:extLst>
          </p:nvPr>
        </p:nvGraphicFramePr>
        <p:xfrm>
          <a:off x="438154" y="1402110"/>
          <a:ext cx="8280920" cy="1704843"/>
        </p:xfrm>
        <a:graphic>
          <a:graphicData uri="http://schemas.openxmlformats.org/drawingml/2006/table">
            <a:tbl>
              <a:tblPr/>
              <a:tblGrid>
                <a:gridCol w="1728192"/>
                <a:gridCol w="3312368"/>
                <a:gridCol w="1620180"/>
                <a:gridCol w="1620180"/>
              </a:tblGrid>
              <a:tr h="144363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담당실과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시책명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종합만족도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en-US" sz="900" b="0" i="0" u="none" strike="noStrike" kern="1200" dirty="0">
                          <a:solidFill>
                            <a:schemeClr val="tx1"/>
                          </a:solidFill>
                          <a:latin typeface="산돌고딕 L" pitchFamily="18" charset="-127"/>
                          <a:ea typeface="산돌고딕 L" pitchFamily="18" charset="-127"/>
                          <a:cs typeface="+mn-cs"/>
                        </a:rPr>
                        <a:t>GAP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전략산업과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신재생에너지 보급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65.3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-8.2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장애인복지과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장애인 생활시설 확충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64.8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-8.6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세정과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지방세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(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도세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)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목표액 달성 추진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64.7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-8.7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축산과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클린 축산업 육성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64.6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-8.8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수산관리소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프로어업인 발굴 육성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62.1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-11.3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기업지원과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대 중소기업 동반성장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61.1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-12.4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식량자원연구과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충남 브랜드쌀 품질향상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60.5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-12.9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농업환경연구과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농업환경보전 및 친환경농산물 안전성향상 기술개발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57.6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-15.8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개발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과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황해</a:t>
                      </a:r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FEZ </a:t>
                      </a:r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개발사업 추진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55.3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-18.1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9"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배상지원팀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피해주민 배상 및 보상 지원추진</a:t>
                      </a:r>
                    </a:p>
                  </a:txBody>
                  <a:tcPr marL="18000" marR="3600" marT="360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32.6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-40.8</a:t>
                      </a:r>
                    </a:p>
                  </a:txBody>
                  <a:tcPr marL="3648" marR="3648" marT="364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688" name="텍스트 개체 틀 43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227012"/>
          </a:xfrm>
        </p:spPr>
        <p:txBody>
          <a:bodyPr/>
          <a:lstStyle/>
          <a:p>
            <a:r>
              <a:rPr lang="en-US" altLang="ko-KR" smtClean="0">
                <a:solidFill>
                  <a:srgbClr val="000000"/>
                </a:solidFill>
              </a:rPr>
              <a:t>2011</a:t>
            </a:r>
            <a:r>
              <a:rPr smtClean="0">
                <a:solidFill>
                  <a:srgbClr val="000000"/>
                </a:solidFill>
              </a:rPr>
              <a:t>년 종합시책만족도 </a:t>
            </a:r>
            <a:r>
              <a:rPr lang="en-US" altLang="ko-KR" smtClean="0">
                <a:solidFill>
                  <a:srgbClr val="000000"/>
                </a:solidFill>
              </a:rPr>
              <a:t>73.5</a:t>
            </a:r>
            <a:r>
              <a:rPr smtClean="0">
                <a:solidFill>
                  <a:srgbClr val="000000"/>
                </a:solidFill>
              </a:rPr>
              <a:t>점 대비 각 부서별 시책만족도 점수는 아래와 같음</a:t>
            </a:r>
            <a:r>
              <a:rPr lang="en-US" altLang="ko-KR" smtClean="0">
                <a:solidFill>
                  <a:srgbClr val="000000"/>
                </a:solidFill>
              </a:rPr>
              <a:t>.</a:t>
            </a:r>
            <a:endParaRPr smtClean="0"/>
          </a:p>
        </p:txBody>
      </p:sp>
      <p:sp>
        <p:nvSpPr>
          <p:cNvPr id="25689" name="TextBox 6"/>
          <p:cNvSpPr txBox="1">
            <a:spLocks noChangeArrowheads="1"/>
          </p:cNvSpPr>
          <p:nvPr/>
        </p:nvSpPr>
        <p:spPr bwMode="auto">
          <a:xfrm>
            <a:off x="390525" y="776288"/>
            <a:ext cx="18399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필수시책별 만족도 현황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 descr="03 copy.jpg"/>
          <p:cNvPicPr preferRelativeResize="0">
            <a:picLocks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1826"/>
          <a:stretch>
            <a:fillRect/>
          </a:stretch>
        </p:blipFill>
        <p:spPr bwMode="auto">
          <a:xfrm>
            <a:off x="-1588" y="0"/>
            <a:ext cx="99075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2"/>
          <p:cNvSpPr>
            <a:spLocks noChangeArrowheads="1"/>
          </p:cNvSpPr>
          <p:nvPr/>
        </p:nvSpPr>
        <p:spPr bwMode="gray">
          <a:xfrm>
            <a:off x="2238375" y="2524125"/>
            <a:ext cx="6399213" cy="615950"/>
          </a:xfrm>
          <a:prstGeom prst="rect">
            <a:avLst/>
          </a:prstGeom>
          <a:noFill/>
          <a:ln w="15875" algn="ctr">
            <a:noFill/>
            <a:round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제</a:t>
            </a:r>
            <a:r>
              <a:rPr kumimoji="0" lang="en-US" altLang="ko-KR" sz="400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3</a:t>
            </a:r>
            <a:r>
              <a:rPr kumimoji="0" lang="ko-KR" altLang="en-US" sz="400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장</a:t>
            </a:r>
            <a:r>
              <a:rPr kumimoji="0" lang="en-US" altLang="ko-KR" sz="400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. </a:t>
            </a:r>
            <a:r>
              <a:rPr kumimoji="0" lang="ko-KR" alt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선택시책 조사결과 종합</a:t>
            </a:r>
            <a:endParaRPr kumimoji="0" lang="ko-KR" altLang="en-US" sz="40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 bwMode="auto">
          <a:xfrm flipV="1">
            <a:off x="2239963" y="3181350"/>
            <a:ext cx="7237412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4043363" y="3719513"/>
            <a:ext cx="1323975" cy="27003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Ⅰ</a:t>
            </a: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. </a:t>
            </a:r>
            <a:r>
              <a:rPr kumimoji="0" lang="ko-KR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선택시책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만족도</a:t>
            </a:r>
            <a:endParaRPr kumimoji="0" lang="ko-KR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Ⅱ</a:t>
            </a: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.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조사대상자별 만족도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Ⅲ.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평가요소별 만족도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Ⅳ.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포트폴리오 분석결과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Ⅴ.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시책별 만족도 종합</a:t>
            </a:r>
            <a:endParaRPr kumimoji="0" lang="ko-KR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576513" cy="385763"/>
          </a:xfrm>
        </p:spPr>
        <p:txBody>
          <a:bodyPr/>
          <a:lstStyle/>
          <a:p>
            <a:r>
              <a:rPr lang="en-US" altLang="ko-KR"/>
              <a:t>Ⅰ. </a:t>
            </a:r>
            <a:r>
              <a:t>선택시책 만족도</a:t>
            </a:r>
          </a:p>
        </p:txBody>
      </p:sp>
      <p:sp>
        <p:nvSpPr>
          <p:cNvPr id="27651" name="텍스트 개체 틀 32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1287532"/>
          </a:xfrm>
        </p:spPr>
        <p:txBody>
          <a:bodyPr/>
          <a:lstStyle/>
          <a:p>
            <a:r>
              <a:rPr lang="en-US" altLang="ko-KR" dirty="0" smtClean="0"/>
              <a:t>2011</a:t>
            </a:r>
            <a:r>
              <a:rPr dirty="0" smtClean="0"/>
              <a:t>년도 충남도청 선택시책 만족도는 </a:t>
            </a:r>
            <a:r>
              <a:rPr lang="en-US" altLang="ko-KR" dirty="0" smtClean="0"/>
              <a:t>69.8</a:t>
            </a:r>
            <a:r>
              <a:rPr dirty="0" smtClean="0"/>
              <a:t>점임</a:t>
            </a:r>
            <a:r>
              <a:rPr lang="en-US" altLang="ko-KR" dirty="0" smtClean="0"/>
              <a:t>.</a:t>
            </a:r>
          </a:p>
          <a:p>
            <a:r>
              <a:rPr dirty="0" smtClean="0"/>
              <a:t>만족도가 전체 평균 보다 높은 시책은  </a:t>
            </a:r>
            <a:r>
              <a:rPr b="1" dirty="0" smtClean="0"/>
              <a:t>도</a:t>
            </a:r>
            <a:r>
              <a:rPr lang="en-US" altLang="ko-KR" b="1" dirty="0" smtClean="0"/>
              <a:t>·</a:t>
            </a:r>
            <a:r>
              <a:rPr b="1" dirty="0" smtClean="0"/>
              <a:t>시</a:t>
            </a:r>
            <a:r>
              <a:rPr lang="en-US" altLang="ko-KR" b="1" dirty="0" smtClean="0"/>
              <a:t> · </a:t>
            </a:r>
            <a:r>
              <a:rPr b="1" dirty="0" smtClean="0"/>
              <a:t>군정실무협의회 운영 시책</a:t>
            </a:r>
            <a:r>
              <a:rPr lang="en-US" altLang="ko-KR" dirty="0" smtClean="0"/>
              <a:t>(78.4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b="1" dirty="0" err="1" smtClean="0"/>
              <a:t>아이돌보미</a:t>
            </a:r>
            <a:r>
              <a:rPr b="1" dirty="0" smtClean="0"/>
              <a:t> </a:t>
            </a:r>
            <a:r>
              <a:rPr b="1" dirty="0" smtClean="0"/>
              <a:t>지원사업 </a:t>
            </a:r>
            <a:r>
              <a:rPr lang="en-US" altLang="ko-KR" dirty="0" smtClean="0"/>
              <a:t>(</a:t>
            </a:r>
            <a:r>
              <a:rPr lang="en-US" altLang="ko-KR" dirty="0" smtClean="0"/>
              <a:t>72.5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b="1" dirty="0" smtClean="0"/>
              <a:t>직무성과 </a:t>
            </a:r>
            <a:r>
              <a:rPr b="1" dirty="0" smtClean="0"/>
              <a:t>만족도</a:t>
            </a:r>
            <a:r>
              <a:rPr lang="en-US" altLang="ko-KR" dirty="0" smtClean="0"/>
              <a:t>(72.2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등이었으며</a:t>
            </a:r>
            <a:r>
              <a:rPr lang="en-US" altLang="ko-KR" dirty="0" smtClean="0"/>
              <a:t>, </a:t>
            </a:r>
            <a:r>
              <a:rPr b="1" dirty="0" smtClean="0"/>
              <a:t>도정 조정 통합 기능강화</a:t>
            </a:r>
            <a:r>
              <a:rPr lang="en-US" altLang="ko-KR" dirty="0" smtClean="0"/>
              <a:t>(69.3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b="1" dirty="0" smtClean="0"/>
              <a:t>가공관련 현장 </a:t>
            </a:r>
            <a:r>
              <a:rPr b="1" dirty="0" smtClean="0"/>
              <a:t>애로 해결 </a:t>
            </a:r>
            <a:r>
              <a:rPr lang="en-US" altLang="ko-KR" dirty="0" smtClean="0"/>
              <a:t>(</a:t>
            </a:r>
            <a:r>
              <a:rPr lang="en-US" altLang="ko-KR" dirty="0" smtClean="0"/>
              <a:t>55.6</a:t>
            </a:r>
            <a:r>
              <a:rPr dirty="0" smtClean="0"/>
              <a:t>점</a:t>
            </a:r>
            <a:r>
              <a:rPr lang="en-US" altLang="ko-KR" dirty="0" smtClean="0"/>
              <a:t>) </a:t>
            </a:r>
            <a:r>
              <a:rPr dirty="0" smtClean="0"/>
              <a:t>등이 </a:t>
            </a:r>
            <a:r>
              <a:rPr dirty="0" smtClean="0"/>
              <a:t>평균보다</a:t>
            </a:r>
            <a:r>
              <a:rPr lang="en-US" dirty="0"/>
              <a:t> </a:t>
            </a:r>
            <a:r>
              <a:rPr dirty="0" smtClean="0"/>
              <a:t>낮은 </a:t>
            </a:r>
            <a:r>
              <a:rPr dirty="0" smtClean="0"/>
              <a:t>만족도를 보인 시책으로 나타남</a:t>
            </a:r>
            <a:r>
              <a:rPr lang="en-US" altLang="ko-KR" dirty="0" smtClean="0"/>
              <a:t>.</a:t>
            </a:r>
          </a:p>
          <a:p>
            <a:r>
              <a:rPr dirty="0" smtClean="0"/>
              <a:t>특히 </a:t>
            </a:r>
            <a:r>
              <a:rPr b="1" dirty="0" smtClean="0"/>
              <a:t>가공관련 현장 애로해결</a:t>
            </a:r>
            <a:r>
              <a:rPr dirty="0" smtClean="0"/>
              <a:t> 시책</a:t>
            </a:r>
            <a:r>
              <a:rPr lang="en-US" altLang="ko-KR" dirty="0" smtClean="0"/>
              <a:t>(55.6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의 만족</a:t>
            </a:r>
            <a:r>
              <a:rPr lang="ko-KR" altLang="en-US" dirty="0" smtClean="0"/>
              <a:t>도</a:t>
            </a:r>
            <a:r>
              <a:rPr dirty="0" smtClean="0"/>
              <a:t> 수준이 타 시책 대비 현저히 낮은 것으로 나타남</a:t>
            </a:r>
            <a:r>
              <a:rPr lang="en-US" altLang="ko-KR" dirty="0" smtClean="0"/>
              <a:t>.</a:t>
            </a:r>
            <a:endParaRPr dirty="0" smtClean="0"/>
          </a:p>
        </p:txBody>
      </p:sp>
      <p:graphicFrame>
        <p:nvGraphicFramePr>
          <p:cNvPr id="27652" name="차트 37"/>
          <p:cNvGraphicFramePr>
            <a:graphicFrameLocks/>
          </p:cNvGraphicFramePr>
          <p:nvPr/>
        </p:nvGraphicFramePr>
        <p:xfrm>
          <a:off x="1928664" y="2626246"/>
          <a:ext cx="7755086" cy="3147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9" r:id="rId3" imgW="7882811" imgH="3267739" progId="Excel.Sheet.8">
                  <p:embed/>
                </p:oleObj>
              </mc:Choice>
              <mc:Fallback>
                <p:oleObj r:id="rId3" imgW="7882811" imgH="3267739" progId="Excel.Sheet.8">
                  <p:embed/>
                  <p:pic>
                    <p:nvPicPr>
                      <p:cNvPr id="0" name="차트 3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664" y="2626246"/>
                        <a:ext cx="7755086" cy="31474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653" name="그룹 37"/>
          <p:cNvGrpSpPr>
            <a:grpSpLocks/>
          </p:cNvGrpSpPr>
          <p:nvPr/>
        </p:nvGrpSpPr>
        <p:grpSpPr bwMode="auto">
          <a:xfrm>
            <a:off x="409575" y="2397125"/>
            <a:ext cx="9078913" cy="4041775"/>
            <a:chOff x="409404" y="2397300"/>
            <a:chExt cx="9078421" cy="4041594"/>
          </a:xfrm>
        </p:grpSpPr>
        <p:sp>
          <p:nvSpPr>
            <p:cNvPr id="27666" name="Text Box 5"/>
            <p:cNvSpPr txBox="1">
              <a:spLocks noChangeArrowheads="1"/>
            </p:cNvSpPr>
            <p:nvPr/>
          </p:nvSpPr>
          <p:spPr bwMode="auto">
            <a:xfrm>
              <a:off x="8598159" y="2397300"/>
              <a:ext cx="889666" cy="13849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(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단위 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: 100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점 만점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)</a:t>
              </a:r>
            </a:p>
          </p:txBody>
        </p:sp>
        <p:cxnSp>
          <p:nvCxnSpPr>
            <p:cNvPr id="42" name="직선 연결선 41"/>
            <p:cNvCxnSpPr/>
            <p:nvPr/>
          </p:nvCxnSpPr>
          <p:spPr>
            <a:xfrm>
              <a:off x="409404" y="6437307"/>
              <a:ext cx="9072071" cy="15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409404" y="2548106"/>
              <a:ext cx="9072071" cy="15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7654" name="차트 51"/>
          <p:cNvGraphicFramePr>
            <a:graphicFrameLocks/>
          </p:cNvGraphicFramePr>
          <p:nvPr/>
        </p:nvGraphicFramePr>
        <p:xfrm>
          <a:off x="272480" y="2842270"/>
          <a:ext cx="1707133" cy="2882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r:id="rId5" imgW="1902117" imgH="3005588" progId="Excel.Sheet.8">
                  <p:embed/>
                </p:oleObj>
              </mc:Choice>
              <mc:Fallback>
                <p:oleObj r:id="rId5" imgW="1902117" imgH="3005588" progId="Excel.Sheet.8">
                  <p:embed/>
                  <p:pic>
                    <p:nvPicPr>
                      <p:cNvPr id="0" name="차트 51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80" y="2842270"/>
                        <a:ext cx="1707133" cy="28822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Group 3"/>
          <p:cNvGraphicFramePr>
            <a:graphicFrameLocks noGrp="1"/>
          </p:cNvGraphicFramePr>
          <p:nvPr/>
        </p:nvGraphicFramePr>
        <p:xfrm>
          <a:off x="488950" y="5635625"/>
          <a:ext cx="1237853" cy="645600"/>
        </p:xfrm>
        <a:graphic>
          <a:graphicData uri="http://schemas.openxmlformats.org/drawingml/2006/table">
            <a:tbl>
              <a:tblPr/>
              <a:tblGrid>
                <a:gridCol w="123785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2011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년도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선택시책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종합시책만족도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(5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개 시책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산돌고딕 L" pitchFamily="18" charset="-127"/>
                          <a:ea typeface="산돌고딕 L" pitchFamily="18" charset="-127"/>
                        </a:rPr>
                        <a:t>, n=150)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360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73" name="직선 연결선 72"/>
          <p:cNvCxnSpPr/>
          <p:nvPr/>
        </p:nvCxnSpPr>
        <p:spPr>
          <a:xfrm>
            <a:off x="1150938" y="3806949"/>
            <a:ext cx="8243887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2144713" y="5649913"/>
          <a:ext cx="7345385" cy="720080"/>
        </p:xfrm>
        <a:graphic>
          <a:graphicData uri="http://schemas.openxmlformats.org/drawingml/2006/table">
            <a:tbl>
              <a:tblPr/>
              <a:tblGrid>
                <a:gridCol w="1469077"/>
                <a:gridCol w="1469077"/>
                <a:gridCol w="1469077"/>
                <a:gridCol w="1469077"/>
                <a:gridCol w="1469077"/>
              </a:tblGrid>
              <a:tr h="72008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15_1 </a:t>
                      </a:r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도시 군정 </a:t>
                      </a:r>
                      <a:endParaRPr lang="en-US" altLang="ko-KR" sz="105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5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실무협의회 </a:t>
                      </a:r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운영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2_1 </a:t>
                      </a:r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아이 돌보미 </a:t>
                      </a:r>
                      <a:endParaRPr lang="en-US" altLang="ko-KR" sz="105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5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지원사업 </a:t>
                      </a:r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이용자 만족도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5_1 </a:t>
                      </a:r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직무 성과 </a:t>
                      </a:r>
                      <a:endParaRPr lang="en-US" altLang="ko-KR" sz="105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5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050" b="0" i="0" u="none" strike="noStrike"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3_1 </a:t>
                      </a:r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도정 조정 </a:t>
                      </a:r>
                      <a:endParaRPr lang="en-US" altLang="ko-KR" sz="105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5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통합 </a:t>
                      </a:r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기능강화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53_1 </a:t>
                      </a:r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가공관련 </a:t>
                      </a:r>
                      <a:endParaRPr lang="en-US" altLang="ko-KR" sz="1050" b="0" i="0" u="none" strike="noStrike" smtClean="0"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b"/>
                      <a:r>
                        <a:rPr lang="ko-KR" altLang="en-US" sz="1050" b="0" i="0" u="none" strike="noStrike" smtClean="0">
                          <a:latin typeface="산돌고딕 L" pitchFamily="18" charset="-127"/>
                          <a:ea typeface="산돌고딕 L" pitchFamily="18" charset="-127"/>
                        </a:rPr>
                        <a:t>현장 </a:t>
                      </a:r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애로해결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7664" name="TextBox 17"/>
          <p:cNvSpPr txBox="1">
            <a:spLocks noChangeArrowheads="1"/>
          </p:cNvSpPr>
          <p:nvPr/>
        </p:nvSpPr>
        <p:spPr bwMode="auto">
          <a:xfrm>
            <a:off x="390525" y="776288"/>
            <a:ext cx="289877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2011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년 충남도 선택시책 만족도 추이</a:t>
            </a:r>
          </a:p>
        </p:txBody>
      </p:sp>
      <p:sp>
        <p:nvSpPr>
          <p:cNvPr id="19" name="아래쪽 화살표 18"/>
          <p:cNvSpPr/>
          <p:nvPr/>
        </p:nvSpPr>
        <p:spPr>
          <a:xfrm rot="2340000">
            <a:off x="8847207" y="3455118"/>
            <a:ext cx="215900" cy="287337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차트 30"/>
          <p:cNvGraphicFramePr>
            <a:graphicFrameLocks/>
          </p:cNvGraphicFramePr>
          <p:nvPr/>
        </p:nvGraphicFramePr>
        <p:xfrm>
          <a:off x="222250" y="2935288"/>
          <a:ext cx="3074988" cy="310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5" r:id="rId3" imgW="3078747" imgH="3109229" progId="Excel.Sheet.8">
                  <p:embed/>
                </p:oleObj>
              </mc:Choice>
              <mc:Fallback>
                <p:oleObj r:id="rId3" imgW="3078747" imgH="3109229" progId="Excel.Sheet.8">
                  <p:embed/>
                  <p:pic>
                    <p:nvPicPr>
                      <p:cNvPr id="0" name="차트 3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" y="2935288"/>
                        <a:ext cx="3074988" cy="310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5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3152775" cy="385763"/>
          </a:xfrm>
        </p:spPr>
        <p:txBody>
          <a:bodyPr/>
          <a:lstStyle/>
          <a:p>
            <a:r>
              <a:rPr lang="en-US" altLang="ko-KR"/>
              <a:t>Ⅱ. </a:t>
            </a:r>
            <a:r>
              <a:t>조사대상자별 만족도</a:t>
            </a:r>
          </a:p>
        </p:txBody>
      </p:sp>
      <p:sp>
        <p:nvSpPr>
          <p:cNvPr id="28676" name="TextBox 20"/>
          <p:cNvSpPr txBox="1">
            <a:spLocks noChangeArrowheads="1"/>
          </p:cNvSpPr>
          <p:nvPr/>
        </p:nvSpPr>
        <p:spPr bwMode="auto">
          <a:xfrm>
            <a:off x="390525" y="776288"/>
            <a:ext cx="321627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조사대상자  유형별 시책만족도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현황 추이</a:t>
            </a:r>
          </a:p>
        </p:txBody>
      </p:sp>
      <p:sp>
        <p:nvSpPr>
          <p:cNvPr id="28677" name="텍스트 개체 틀 22"/>
          <p:cNvSpPr>
            <a:spLocks noGrp="1"/>
          </p:cNvSpPr>
          <p:nvPr>
            <p:ph type="body" sz="quarter" idx="11"/>
          </p:nvPr>
        </p:nvSpPr>
        <p:spPr>
          <a:xfrm>
            <a:off x="615950" y="1122363"/>
            <a:ext cx="9017000" cy="445186"/>
          </a:xfrm>
        </p:spPr>
        <p:txBody>
          <a:bodyPr/>
          <a:lstStyle/>
          <a:p>
            <a:r>
              <a:rPr dirty="0" smtClean="0"/>
              <a:t>조사대상자 유형별로 만족도 추이를 살펴 볼 경우</a:t>
            </a:r>
            <a:r>
              <a:rPr lang="en-US" altLang="ko-KR" dirty="0" smtClean="0"/>
              <a:t>, </a:t>
            </a:r>
            <a:r>
              <a:rPr dirty="0" smtClean="0"/>
              <a:t>전문가가 평가한 시책만족도 </a:t>
            </a:r>
            <a:r>
              <a:rPr lang="en-US" altLang="ko-KR" dirty="0" smtClean="0"/>
              <a:t>67.6</a:t>
            </a:r>
            <a:r>
              <a:rPr dirty="0" smtClean="0"/>
              <a:t>점 대비</a:t>
            </a:r>
            <a:r>
              <a:rPr lang="en-US" altLang="ko-KR" dirty="0" smtClean="0"/>
              <a:t>, </a:t>
            </a:r>
            <a:r>
              <a:rPr dirty="0" smtClean="0"/>
              <a:t>행정수혜자의 평가</a:t>
            </a:r>
            <a:r>
              <a:rPr lang="en-US" altLang="ko-KR" dirty="0" smtClean="0"/>
              <a:t>(70.1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가 </a:t>
            </a:r>
            <a:r>
              <a:rPr dirty="0" smtClean="0"/>
              <a:t>더 높게 나타남</a:t>
            </a:r>
            <a:r>
              <a:rPr lang="en-US" altLang="ko-KR" dirty="0" smtClean="0"/>
              <a:t>.</a:t>
            </a:r>
          </a:p>
        </p:txBody>
      </p:sp>
      <p:grpSp>
        <p:nvGrpSpPr>
          <p:cNvPr id="28678" name="그룹 25"/>
          <p:cNvGrpSpPr>
            <a:grpSpLocks/>
          </p:cNvGrpSpPr>
          <p:nvPr/>
        </p:nvGrpSpPr>
        <p:grpSpPr bwMode="auto">
          <a:xfrm>
            <a:off x="406400" y="2409825"/>
            <a:ext cx="9083675" cy="144463"/>
            <a:chOff x="406768" y="2410234"/>
            <a:chExt cx="9082736" cy="144004"/>
          </a:xfrm>
        </p:grpSpPr>
        <p:cxnSp>
          <p:nvCxnSpPr>
            <p:cNvPr id="28" name="직선 연결선 27"/>
            <p:cNvCxnSpPr/>
            <p:nvPr/>
          </p:nvCxnSpPr>
          <p:spPr>
            <a:xfrm>
              <a:off x="406768" y="2552655"/>
              <a:ext cx="9071625" cy="158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00" name="Text Box 5"/>
            <p:cNvSpPr txBox="1">
              <a:spLocks noChangeArrowheads="1"/>
            </p:cNvSpPr>
            <p:nvPr/>
          </p:nvSpPr>
          <p:spPr bwMode="auto">
            <a:xfrm>
              <a:off x="8599838" y="2410234"/>
              <a:ext cx="889666" cy="13849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 anchor="b">
              <a:spAutoFit/>
            </a:bodyPr>
            <a:lstStyle/>
            <a:p>
              <a:pPr algn="r"/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(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단위 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: 100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점 만점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)</a:t>
              </a:r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128588" y="6010275"/>
          <a:ext cx="3312366" cy="375285"/>
        </p:xfrm>
        <a:graphic>
          <a:graphicData uri="http://schemas.openxmlformats.org/drawingml/2006/table">
            <a:tbl>
              <a:tblPr/>
              <a:tblGrid>
                <a:gridCol w="1104122"/>
                <a:gridCol w="1104122"/>
                <a:gridCol w="1104122"/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종합시책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요소만족도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전반적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0" name="직선 연결선 19"/>
          <p:cNvCxnSpPr/>
          <p:nvPr/>
        </p:nvCxnSpPr>
        <p:spPr>
          <a:xfrm rot="5400000" flipH="1" flipV="1">
            <a:off x="93662" y="4605338"/>
            <a:ext cx="2519363" cy="1588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3368675" y="6010275"/>
          <a:ext cx="3312366" cy="375285"/>
        </p:xfrm>
        <a:graphic>
          <a:graphicData uri="http://schemas.openxmlformats.org/drawingml/2006/table">
            <a:tbl>
              <a:tblPr/>
              <a:tblGrid>
                <a:gridCol w="1104122"/>
                <a:gridCol w="1104122"/>
                <a:gridCol w="1104122"/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종합시책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요소만족도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전반적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30" name="직선 연결선 29"/>
          <p:cNvCxnSpPr/>
          <p:nvPr/>
        </p:nvCxnSpPr>
        <p:spPr>
          <a:xfrm rot="5400000" flipH="1" flipV="1">
            <a:off x="3333750" y="4605338"/>
            <a:ext cx="2519363" cy="1587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6681788" y="6010275"/>
          <a:ext cx="3011241" cy="375285"/>
        </p:xfrm>
        <a:graphic>
          <a:graphicData uri="http://schemas.openxmlformats.org/drawingml/2006/table">
            <a:tbl>
              <a:tblPr/>
              <a:tblGrid>
                <a:gridCol w="1003747"/>
                <a:gridCol w="1003747"/>
                <a:gridCol w="1003747"/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종합시책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요소만족도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전반적</a:t>
                      </a:r>
                      <a:endParaRPr lang="en-US" altLang="ko-KR" sz="1200" b="0" i="0" u="none" strike="noStrike" smtClean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latin typeface="산돌고딕 L" pitchFamily="18" charset="-127"/>
                          <a:ea typeface="산돌고딕 L" pitchFamily="18" charset="-127"/>
                        </a:rPr>
                        <a:t>만족도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2" name="양쪽 모서리가 둥근 사각형 41"/>
          <p:cNvSpPr/>
          <p:nvPr/>
        </p:nvSpPr>
        <p:spPr bwMode="auto">
          <a:xfrm>
            <a:off x="631825" y="2625725"/>
            <a:ext cx="2160588" cy="288925"/>
          </a:xfrm>
          <a:prstGeom prst="round2SameRect">
            <a:avLst>
              <a:gd name="adj1" fmla="val 28855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18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B" pitchFamily="18" charset="-127"/>
                <a:ea typeface="산돌고딕B" pitchFamily="18" charset="-127"/>
              </a:rPr>
              <a:t>전체</a:t>
            </a:r>
            <a:endParaRPr kumimoji="0" lang="en-US" altLang="ko-KR" sz="1200" dirty="0">
              <a:solidFill>
                <a:schemeClr val="tx1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43" name="양쪽 모서리가 둥근 사각형 42"/>
          <p:cNvSpPr/>
          <p:nvPr/>
        </p:nvSpPr>
        <p:spPr bwMode="auto">
          <a:xfrm>
            <a:off x="3873500" y="2625725"/>
            <a:ext cx="2159000" cy="288925"/>
          </a:xfrm>
          <a:prstGeom prst="round2SameRect">
            <a:avLst>
              <a:gd name="adj1" fmla="val 28855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18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B" pitchFamily="18" charset="-127"/>
                <a:ea typeface="산돌고딕B" pitchFamily="18" charset="-127"/>
              </a:rPr>
              <a:t>전문가</a:t>
            </a:r>
            <a:endParaRPr kumimoji="0" lang="en-US" altLang="ko-KR" sz="1200" dirty="0">
              <a:solidFill>
                <a:schemeClr val="tx1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44" name="양쪽 모서리가 둥근 사각형 43"/>
          <p:cNvSpPr/>
          <p:nvPr/>
        </p:nvSpPr>
        <p:spPr bwMode="auto">
          <a:xfrm>
            <a:off x="7185025" y="2625725"/>
            <a:ext cx="2160588" cy="288925"/>
          </a:xfrm>
          <a:prstGeom prst="round2SameRect">
            <a:avLst>
              <a:gd name="adj1" fmla="val 28855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18000"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B" pitchFamily="18" charset="-127"/>
                <a:ea typeface="산돌고딕B" pitchFamily="18" charset="-127"/>
              </a:rPr>
              <a:t>행정수혜자</a:t>
            </a:r>
            <a:endParaRPr kumimoji="0" lang="en-US" altLang="ko-KR" sz="1200" dirty="0">
              <a:solidFill>
                <a:schemeClr val="tx1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rot="5400000" flipH="1" flipV="1">
            <a:off x="6357937" y="4605338"/>
            <a:ext cx="2519363" cy="1588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697" name="차트 35"/>
          <p:cNvGraphicFramePr>
            <a:graphicFrameLocks/>
          </p:cNvGraphicFramePr>
          <p:nvPr/>
        </p:nvGraphicFramePr>
        <p:xfrm>
          <a:off x="3533775" y="2935288"/>
          <a:ext cx="3076575" cy="310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6" r:id="rId5" imgW="3072650" imgH="3109229" progId="Excel.Sheet.8">
                  <p:embed/>
                </p:oleObj>
              </mc:Choice>
              <mc:Fallback>
                <p:oleObj r:id="rId5" imgW="3072650" imgH="3109229" progId="Excel.Sheet.8">
                  <p:embed/>
                  <p:pic>
                    <p:nvPicPr>
                      <p:cNvPr id="0" name="차트 3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3775" y="2935288"/>
                        <a:ext cx="3076575" cy="310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98" name="차트 39"/>
          <p:cNvGraphicFramePr>
            <a:graphicFrameLocks/>
          </p:cNvGraphicFramePr>
          <p:nvPr/>
        </p:nvGraphicFramePr>
        <p:xfrm>
          <a:off x="6630988" y="2935288"/>
          <a:ext cx="3074987" cy="310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7" r:id="rId7" imgW="3072650" imgH="3109229" progId="Excel.Sheet.8">
                  <p:embed/>
                </p:oleObj>
              </mc:Choice>
              <mc:Fallback>
                <p:oleObj r:id="rId7" imgW="3072650" imgH="3109229" progId="Excel.Sheet.8">
                  <p:embed/>
                  <p:pic>
                    <p:nvPicPr>
                      <p:cNvPr id="0" name="차트 39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0988" y="2935288"/>
                        <a:ext cx="3074987" cy="310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제목 2"/>
          <p:cNvSpPr>
            <a:spLocks noGrp="1"/>
          </p:cNvSpPr>
          <p:nvPr>
            <p:ph type="title"/>
          </p:nvPr>
        </p:nvSpPr>
        <p:spPr>
          <a:xfrm>
            <a:off x="349250" y="200025"/>
            <a:ext cx="2865438" cy="385763"/>
          </a:xfrm>
        </p:spPr>
        <p:txBody>
          <a:bodyPr/>
          <a:lstStyle/>
          <a:p>
            <a:r>
              <a:rPr lang="en-US" altLang="ko-KR"/>
              <a:t>Ⅰ. </a:t>
            </a:r>
            <a:r>
              <a:t>평가요소별 만족도</a:t>
            </a:r>
          </a:p>
        </p:txBody>
      </p:sp>
      <p:sp>
        <p:nvSpPr>
          <p:cNvPr id="29699" name="텍스트 개체 틀 32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1761508"/>
          </a:xfrm>
        </p:spPr>
        <p:txBody>
          <a:bodyPr/>
          <a:lstStyle/>
          <a:p>
            <a:r>
              <a:rPr dirty="0" err="1" smtClean="0"/>
              <a:t>평가요소별로</a:t>
            </a:r>
            <a:r>
              <a:rPr dirty="0" smtClean="0"/>
              <a:t> 살펴보면</a:t>
            </a:r>
            <a:r>
              <a:rPr lang="en-US" altLang="ko-KR" dirty="0" smtClean="0"/>
              <a:t>, </a:t>
            </a:r>
            <a:r>
              <a:rPr dirty="0" smtClean="0"/>
              <a:t>전문가의 경우</a:t>
            </a:r>
            <a:r>
              <a:rPr lang="en-US" altLang="ko-KR" dirty="0" smtClean="0"/>
              <a:t>, </a:t>
            </a:r>
            <a:r>
              <a:rPr dirty="0" smtClean="0"/>
              <a:t>필요성</a:t>
            </a:r>
            <a:r>
              <a:rPr lang="en-US" altLang="ko-KR" dirty="0" smtClean="0"/>
              <a:t>(95.0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dirty="0" smtClean="0"/>
              <a:t>투명성</a:t>
            </a:r>
            <a:r>
              <a:rPr lang="en-US" altLang="ko-KR" dirty="0" smtClean="0"/>
              <a:t>(76.3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dirty="0" err="1" smtClean="0"/>
              <a:t>효과성</a:t>
            </a:r>
            <a:r>
              <a:rPr lang="en-US" altLang="ko-KR" dirty="0" smtClean="0"/>
              <a:t>(71.3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dirty="0" err="1" smtClean="0"/>
              <a:t>홍보성</a:t>
            </a:r>
            <a:r>
              <a:rPr lang="en-US" altLang="ko-KR" dirty="0" smtClean="0"/>
              <a:t>(70.0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 항목의 </a:t>
            </a:r>
            <a:r>
              <a:rPr dirty="0" smtClean="0"/>
              <a:t>점수가</a:t>
            </a:r>
            <a:r>
              <a:rPr lang="en-US" dirty="0"/>
              <a:t> </a:t>
            </a:r>
            <a:r>
              <a:rPr dirty="0" smtClean="0"/>
              <a:t>평균 </a:t>
            </a:r>
            <a:r>
              <a:rPr dirty="0" smtClean="0"/>
              <a:t>이상으로 높게 나타난 반면</a:t>
            </a:r>
            <a:r>
              <a:rPr lang="en-US" altLang="ko-KR" dirty="0" smtClean="0"/>
              <a:t>, </a:t>
            </a:r>
            <a:r>
              <a:rPr dirty="0" smtClean="0"/>
              <a:t>의견수렴</a:t>
            </a:r>
            <a:r>
              <a:rPr lang="en-US" altLang="ko-KR" dirty="0" smtClean="0"/>
              <a:t>(66.3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dirty="0" smtClean="0"/>
              <a:t>전문성</a:t>
            </a:r>
            <a:r>
              <a:rPr lang="en-US" altLang="ko-KR" dirty="0" smtClean="0"/>
              <a:t>(65.0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dirty="0" smtClean="0"/>
              <a:t>일관성</a:t>
            </a:r>
            <a:r>
              <a:rPr lang="en-US" altLang="ko-KR" dirty="0" smtClean="0"/>
              <a:t>(62.5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의 만족도 수준이 평균치 이하로 나타남</a:t>
            </a:r>
            <a:r>
              <a:rPr lang="en-US" altLang="ko-KR" dirty="0" smtClean="0"/>
              <a:t>.</a:t>
            </a:r>
          </a:p>
          <a:p>
            <a:r>
              <a:rPr dirty="0" smtClean="0"/>
              <a:t>한편</a:t>
            </a:r>
            <a:r>
              <a:rPr lang="en-US" altLang="ko-KR" dirty="0" smtClean="0"/>
              <a:t>, </a:t>
            </a:r>
            <a:r>
              <a:rPr dirty="0" smtClean="0"/>
              <a:t>행정수혜자의 경우</a:t>
            </a:r>
            <a:r>
              <a:rPr lang="en-US" altLang="ko-KR" dirty="0" smtClean="0"/>
              <a:t>, </a:t>
            </a:r>
            <a:r>
              <a:rPr dirty="0" smtClean="0"/>
              <a:t>필요성</a:t>
            </a:r>
            <a:r>
              <a:rPr lang="en-US" altLang="ko-KR" dirty="0" smtClean="0"/>
              <a:t>(85.6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dirty="0" smtClean="0"/>
              <a:t>투명성</a:t>
            </a:r>
            <a:r>
              <a:rPr lang="en-US" altLang="ko-KR" dirty="0" smtClean="0"/>
              <a:t>(76.0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dirty="0" smtClean="0"/>
              <a:t>일관성</a:t>
            </a:r>
            <a:r>
              <a:rPr lang="en-US" altLang="ko-KR" dirty="0" smtClean="0"/>
              <a:t>(71.3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 항목의 점수가 평균 이상으로 높게 나타난 반면</a:t>
            </a:r>
            <a:r>
              <a:rPr lang="en-US" altLang="ko-KR" dirty="0" smtClean="0"/>
              <a:t>, </a:t>
            </a:r>
            <a:r>
              <a:rPr dirty="0" smtClean="0"/>
              <a:t>의견수렴</a:t>
            </a:r>
            <a:r>
              <a:rPr lang="en-US" altLang="ko-KR" dirty="0" smtClean="0"/>
              <a:t>(69.0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dirty="0" smtClean="0"/>
              <a:t>전문성과 </a:t>
            </a:r>
            <a:r>
              <a:rPr dirty="0" err="1" smtClean="0"/>
              <a:t>효과성</a:t>
            </a:r>
            <a:r>
              <a:rPr lang="en-US" altLang="ko-KR" dirty="0" smtClean="0"/>
              <a:t>(68.8</a:t>
            </a:r>
            <a:r>
              <a:rPr dirty="0" smtClean="0"/>
              <a:t>점</a:t>
            </a:r>
            <a:r>
              <a:rPr lang="en-US" altLang="ko-KR" dirty="0" smtClean="0"/>
              <a:t>), </a:t>
            </a:r>
            <a:r>
              <a:rPr dirty="0" err="1" smtClean="0"/>
              <a:t>홍보성</a:t>
            </a:r>
            <a:r>
              <a:rPr lang="en-US" altLang="ko-KR" dirty="0" smtClean="0"/>
              <a:t>(61.9</a:t>
            </a:r>
            <a:r>
              <a:rPr dirty="0" smtClean="0"/>
              <a:t>점</a:t>
            </a:r>
            <a:r>
              <a:rPr lang="en-US" altLang="ko-KR" dirty="0" smtClean="0"/>
              <a:t>)</a:t>
            </a:r>
            <a:r>
              <a:rPr dirty="0" smtClean="0"/>
              <a:t>의 만족도 수준이 평균치 이하에 머무름</a:t>
            </a:r>
            <a:r>
              <a:rPr lang="en-US" altLang="ko-KR" dirty="0" smtClean="0"/>
              <a:t>.</a:t>
            </a:r>
          </a:p>
          <a:p>
            <a:endParaRPr dirty="0" smtClean="0"/>
          </a:p>
        </p:txBody>
      </p:sp>
      <p:grpSp>
        <p:nvGrpSpPr>
          <p:cNvPr id="29700" name="그룹 37"/>
          <p:cNvGrpSpPr>
            <a:grpSpLocks/>
          </p:cNvGrpSpPr>
          <p:nvPr/>
        </p:nvGrpSpPr>
        <p:grpSpPr bwMode="auto">
          <a:xfrm>
            <a:off x="409575" y="2397125"/>
            <a:ext cx="9078913" cy="4041775"/>
            <a:chOff x="409404" y="2397300"/>
            <a:chExt cx="9078421" cy="4041594"/>
          </a:xfrm>
        </p:grpSpPr>
        <p:sp>
          <p:nvSpPr>
            <p:cNvPr id="29726" name="Text Box 5"/>
            <p:cNvSpPr txBox="1">
              <a:spLocks noChangeArrowheads="1"/>
            </p:cNvSpPr>
            <p:nvPr/>
          </p:nvSpPr>
          <p:spPr bwMode="auto">
            <a:xfrm>
              <a:off x="8598159" y="2397300"/>
              <a:ext cx="889666" cy="13849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(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단위 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: 100</a:t>
              </a:r>
              <a:r>
                <a:rPr kumimoji="0" lang="ko-KR" altLang="en-US" sz="900">
                  <a:latin typeface="산돌고딕 L" pitchFamily="18" charset="-127"/>
                  <a:ea typeface="산돌고딕 L" pitchFamily="18" charset="-127"/>
                </a:rPr>
                <a:t>점 만점</a:t>
              </a:r>
              <a:r>
                <a:rPr kumimoji="0" lang="en-US" altLang="ko-KR" sz="900">
                  <a:latin typeface="산돌고딕 L" pitchFamily="18" charset="-127"/>
                  <a:ea typeface="산돌고딕 L" pitchFamily="18" charset="-127"/>
                </a:rPr>
                <a:t>)</a:t>
              </a:r>
            </a:p>
          </p:txBody>
        </p:sp>
        <p:cxnSp>
          <p:nvCxnSpPr>
            <p:cNvPr id="42" name="직선 연결선 41"/>
            <p:cNvCxnSpPr/>
            <p:nvPr/>
          </p:nvCxnSpPr>
          <p:spPr>
            <a:xfrm>
              <a:off x="409404" y="6437307"/>
              <a:ext cx="9072071" cy="15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409404" y="2548106"/>
              <a:ext cx="9072071" cy="15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01" name="TextBox 74"/>
          <p:cNvSpPr txBox="1">
            <a:spLocks noChangeArrowheads="1"/>
          </p:cNvSpPr>
          <p:nvPr/>
        </p:nvSpPr>
        <p:spPr bwMode="auto">
          <a:xfrm>
            <a:off x="390525" y="776288"/>
            <a:ext cx="31611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 smtClean="0">
                <a:latin typeface="산돌고딕B" pitchFamily="18" charset="-127"/>
                <a:ea typeface="산돌고딕B" pitchFamily="18" charset="-127"/>
              </a:rPr>
              <a:t>조사대상자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유형별 평가요소 만족도 추이</a:t>
            </a:r>
          </a:p>
        </p:txBody>
      </p:sp>
      <p:graphicFrame>
        <p:nvGraphicFramePr>
          <p:cNvPr id="29702" name="차트 18"/>
          <p:cNvGraphicFramePr>
            <a:graphicFrameLocks/>
          </p:cNvGraphicFramePr>
          <p:nvPr/>
        </p:nvGraphicFramePr>
        <p:xfrm>
          <a:off x="365125" y="2503488"/>
          <a:ext cx="9175750" cy="154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r:id="rId3" imgW="9175275" imgH="1542422" progId="Excel.Sheet.8">
                  <p:embed/>
                </p:oleObj>
              </mc:Choice>
              <mc:Fallback>
                <p:oleObj r:id="rId3" imgW="9175275" imgH="1542422" progId="Excel.Sheet.8">
                  <p:embed/>
                  <p:pic>
                    <p:nvPicPr>
                      <p:cNvPr id="0" name="차트 1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2503488"/>
                        <a:ext cx="9175750" cy="154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차트 19"/>
          <p:cNvGraphicFramePr>
            <a:graphicFrameLocks/>
          </p:cNvGraphicFramePr>
          <p:nvPr/>
        </p:nvGraphicFramePr>
        <p:xfrm>
          <a:off x="365125" y="4376738"/>
          <a:ext cx="9175750" cy="154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9" r:id="rId5" imgW="9175275" imgH="1542422" progId="Excel.Sheet.8">
                  <p:embed/>
                </p:oleObj>
              </mc:Choice>
              <mc:Fallback>
                <p:oleObj r:id="rId5" imgW="9175275" imgH="1542422" progId="Excel.Sheet.8">
                  <p:embed/>
                  <p:pic>
                    <p:nvPicPr>
                      <p:cNvPr id="0" name="차트 19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4376738"/>
                        <a:ext cx="9175750" cy="154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60388" y="6010275"/>
          <a:ext cx="8929560" cy="161925"/>
        </p:xfrm>
        <a:graphic>
          <a:graphicData uri="http://schemas.openxmlformats.org/drawingml/2006/table">
            <a:tbl>
              <a:tblPr/>
              <a:tblGrid>
                <a:gridCol w="1116195"/>
                <a:gridCol w="1116195"/>
                <a:gridCol w="1116195"/>
                <a:gridCol w="1116195"/>
                <a:gridCol w="1116195"/>
                <a:gridCol w="1116195"/>
                <a:gridCol w="1116195"/>
                <a:gridCol w="1116195"/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종합만족도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필요성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의견수렴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홍보성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투명성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일관성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전문성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효과성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60388" y="4067175"/>
          <a:ext cx="8929560" cy="161925"/>
        </p:xfrm>
        <a:graphic>
          <a:graphicData uri="http://schemas.openxmlformats.org/drawingml/2006/table">
            <a:tbl>
              <a:tblPr/>
              <a:tblGrid>
                <a:gridCol w="1116195"/>
                <a:gridCol w="1116195"/>
                <a:gridCol w="1116195"/>
                <a:gridCol w="1116195"/>
                <a:gridCol w="1116195"/>
                <a:gridCol w="1116195"/>
                <a:gridCol w="1116195"/>
                <a:gridCol w="1116195"/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종합만족도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필요성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의견수렴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홍보성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투명성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일관성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전문성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Arial"/>
                        </a:rPr>
                        <a:t>효과성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" name="오각형 23"/>
          <p:cNvSpPr/>
          <p:nvPr/>
        </p:nvSpPr>
        <p:spPr>
          <a:xfrm>
            <a:off x="128588" y="2841625"/>
            <a:ext cx="398462" cy="936625"/>
          </a:xfrm>
          <a:prstGeom prst="homePlate">
            <a:avLst/>
          </a:prstGeom>
          <a:gradFill>
            <a:gsLst>
              <a:gs pos="0">
                <a:srgbClr val="89B7D3"/>
              </a:gs>
              <a:gs pos="50000">
                <a:srgbClr val="4F8CD5"/>
              </a:gs>
              <a:gs pos="100000">
                <a:srgbClr val="3776C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전</a:t>
            </a:r>
            <a:endParaRPr kumimoji="0" lang="en-US" altLang="ko-KR" sz="110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문</a:t>
            </a:r>
            <a:endParaRPr kumimoji="0" lang="en-US" altLang="ko-KR" sz="110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가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25" name="오각형 24"/>
          <p:cNvSpPr/>
          <p:nvPr/>
        </p:nvSpPr>
        <p:spPr>
          <a:xfrm>
            <a:off x="128588" y="4714875"/>
            <a:ext cx="398462" cy="935038"/>
          </a:xfrm>
          <a:prstGeom prst="homePlate">
            <a:avLst/>
          </a:prstGeom>
          <a:gradFill>
            <a:gsLst>
              <a:gs pos="0">
                <a:srgbClr val="89B7D3"/>
              </a:gs>
              <a:gs pos="50000">
                <a:srgbClr val="4F8CD5"/>
              </a:gs>
              <a:gs pos="100000">
                <a:srgbClr val="3776C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>
                <a:latin typeface="산돌고딕 L" pitchFamily="18" charset="-127"/>
                <a:ea typeface="산돌고딕 L" pitchFamily="18" charset="-127"/>
              </a:rPr>
              <a:t>행정수혜자</a:t>
            </a:r>
            <a:endParaRPr kumimoji="0" lang="ko-KR" altLang="en-US" sz="1100" dirty="0">
              <a:latin typeface="산돌고딕 L" pitchFamily="18" charset="-127"/>
              <a:ea typeface="산돌고딕 L" pitchFamily="18" charset="-127"/>
            </a:endParaRPr>
          </a:p>
        </p:txBody>
      </p:sp>
      <p:graphicFrame>
        <p:nvGraphicFramePr>
          <p:cNvPr id="44" name="Group 3"/>
          <p:cNvGraphicFramePr>
            <a:graphicFrameLocks noGrp="1"/>
          </p:cNvGraphicFramePr>
          <p:nvPr/>
        </p:nvGraphicFramePr>
        <p:xfrm>
          <a:off x="3657600" y="6497638"/>
          <a:ext cx="5833219" cy="274320"/>
        </p:xfrm>
        <a:graphic>
          <a:graphicData uri="http://schemas.openxmlformats.org/drawingml/2006/table">
            <a:tbl>
              <a:tblPr/>
              <a:tblGrid>
                <a:gridCol w="5833219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수혜자의 경우 금년도 필요성</a:t>
                      </a:r>
                      <a:r>
                        <a:rPr lang="en-US" altLang="ko-KR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의견수렴도</a:t>
                      </a:r>
                      <a:r>
                        <a:rPr lang="en-US" altLang="ko-KR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홍보성 문항의 경우 전년도 적절성</a:t>
                      </a:r>
                      <a:r>
                        <a:rPr lang="en-US" altLang="ko-KR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효율성</a:t>
                      </a:r>
                      <a:r>
                        <a:rPr lang="en-US" altLang="ko-KR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공정성으로 측정했으므로</a:t>
                      </a:r>
                      <a:r>
                        <a:rPr lang="en-US" altLang="ko-KR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="0" i="0" u="none" strike="noStrike" kern="1200" baseline="0" smtClean="0">
                          <a:solidFill>
                            <a:prstClr val="black"/>
                          </a:solidFill>
                          <a:latin typeface="산돌고딕 L" pitchFamily="18" charset="-127"/>
                          <a:ea typeface="산돌고딕 L" pitchFamily="18" charset="-127"/>
                          <a:cs typeface="Arial" pitchFamily="34" charset="0"/>
                        </a:rPr>
                        <a:t>비교 불가</a:t>
                      </a:r>
                      <a:endParaRPr lang="ko-KR" altLang="en-US" sz="900" b="0" i="0" u="none" strike="noStrike" kern="1200" baseline="0" dirty="0" smtClean="0">
                        <a:solidFill>
                          <a:prstClr val="black"/>
                        </a:solidFill>
                        <a:latin typeface="산돌고딕 L" pitchFamily="18" charset="-127"/>
                        <a:ea typeface="산돌고딕 L" pitchFamily="18" charset="-127"/>
                        <a:cs typeface="Arial" pitchFamily="34" charset="0"/>
                      </a:endParaRPr>
                    </a:p>
                  </a:txBody>
                  <a:tcPr marL="0" marR="0" marT="0" marB="0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텍스트 개체 틀 43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998537"/>
          </a:xfrm>
        </p:spPr>
        <p:txBody>
          <a:bodyPr/>
          <a:lstStyle/>
          <a:p>
            <a:r>
              <a:rPr dirty="0" smtClean="0">
                <a:solidFill>
                  <a:srgbClr val="000000"/>
                </a:solidFill>
              </a:rPr>
              <a:t>전략적인 관점에서 </a:t>
            </a:r>
            <a:r>
              <a:rPr lang="en-US" altLang="ko-KR" dirty="0" smtClean="0">
                <a:solidFill>
                  <a:srgbClr val="000000"/>
                </a:solidFill>
              </a:rPr>
              <a:t>CS </a:t>
            </a:r>
            <a:r>
              <a:rPr dirty="0" smtClean="0">
                <a:solidFill>
                  <a:srgbClr val="000000"/>
                </a:solidFill>
              </a:rPr>
              <a:t>개선 요인을  도출하기 위해 </a:t>
            </a:r>
            <a:r>
              <a:rPr lang="en-US" altLang="ko-KR" dirty="0" smtClean="0">
                <a:solidFill>
                  <a:srgbClr val="000000"/>
                </a:solidFill>
              </a:rPr>
              <a:t>7</a:t>
            </a:r>
            <a:r>
              <a:rPr dirty="0" smtClean="0">
                <a:solidFill>
                  <a:srgbClr val="000000"/>
                </a:solidFill>
              </a:rPr>
              <a:t>개 측정항목별 만족도와 중요도 간 평균값을 교차시켜  </a:t>
            </a:r>
            <a:r>
              <a:rPr lang="en-US" altLang="ko-KR" dirty="0" smtClean="0">
                <a:solidFill>
                  <a:srgbClr val="000000"/>
                </a:solidFill>
              </a:rPr>
              <a:t/>
            </a:r>
            <a:br>
              <a:rPr lang="en-US" altLang="ko-KR" dirty="0" smtClean="0">
                <a:solidFill>
                  <a:srgbClr val="000000"/>
                </a:solidFill>
              </a:rPr>
            </a:br>
            <a:r>
              <a:rPr lang="en-US" altLang="ko-KR" dirty="0" smtClean="0">
                <a:solidFill>
                  <a:srgbClr val="000000"/>
                </a:solidFill>
              </a:rPr>
              <a:t>IPA(Importance Performance Analysis) </a:t>
            </a:r>
            <a:r>
              <a:rPr dirty="0" smtClean="0">
                <a:solidFill>
                  <a:srgbClr val="000000"/>
                </a:solidFill>
              </a:rPr>
              <a:t>분석을 진행한 결과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</a:p>
          <a:p>
            <a:r>
              <a:rPr dirty="0" smtClean="0">
                <a:solidFill>
                  <a:srgbClr val="000000"/>
                </a:solidFill>
              </a:rPr>
              <a:t>충남도 </a:t>
            </a:r>
            <a:r>
              <a:rPr lang="ko-KR" altLang="en-US" dirty="0" smtClean="0">
                <a:solidFill>
                  <a:srgbClr val="000000"/>
                </a:solidFill>
              </a:rPr>
              <a:t>선택</a:t>
            </a:r>
            <a:r>
              <a:rPr dirty="0" smtClean="0">
                <a:solidFill>
                  <a:srgbClr val="000000"/>
                </a:solidFill>
              </a:rPr>
              <a:t>시책만족도의  유지관리항목으로는 필요성과 투명성이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smtClean="0">
                <a:solidFill>
                  <a:srgbClr val="000000"/>
                </a:solidFill>
              </a:rPr>
              <a:t>중점개선항목으로는 의견수렴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smtClean="0">
                <a:solidFill>
                  <a:srgbClr val="000000"/>
                </a:solidFill>
              </a:rPr>
              <a:t>전문성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err="1" smtClean="0">
                <a:solidFill>
                  <a:srgbClr val="000000"/>
                </a:solidFill>
              </a:rPr>
              <a:t>홍보성이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smtClean="0">
                <a:solidFill>
                  <a:srgbClr val="000000"/>
                </a:solidFill>
              </a:rPr>
              <a:t>최우선 </a:t>
            </a:r>
            <a:r>
              <a:rPr dirty="0" smtClean="0">
                <a:solidFill>
                  <a:srgbClr val="000000"/>
                </a:solidFill>
              </a:rPr>
              <a:t>개선 영역에는 일관성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dirty="0" err="1" smtClean="0">
                <a:solidFill>
                  <a:srgbClr val="000000"/>
                </a:solidFill>
              </a:rPr>
              <a:t>효과성</a:t>
            </a:r>
            <a:r>
              <a:rPr dirty="0" smtClean="0">
                <a:solidFill>
                  <a:srgbClr val="000000"/>
                </a:solidFill>
              </a:rPr>
              <a:t> 등이 나타남</a:t>
            </a:r>
            <a:r>
              <a:rPr lang="en-US" altLang="ko-KR" dirty="0" smtClean="0">
                <a:solidFill>
                  <a:srgbClr val="000000"/>
                </a:solidFill>
              </a:rPr>
              <a:t>.</a:t>
            </a:r>
            <a:endParaRPr dirty="0" smtClean="0"/>
          </a:p>
        </p:txBody>
      </p:sp>
      <p:sp>
        <p:nvSpPr>
          <p:cNvPr id="30723" name="Rectangle 8"/>
          <p:cNvSpPr>
            <a:spLocks noChangeArrowheads="1"/>
          </p:cNvSpPr>
          <p:nvPr/>
        </p:nvSpPr>
        <p:spPr bwMode="auto">
          <a:xfrm>
            <a:off x="687388" y="2671763"/>
            <a:ext cx="4068762" cy="3429000"/>
          </a:xfrm>
          <a:prstGeom prst="rect">
            <a:avLst/>
          </a:prstGeom>
          <a:solidFill>
            <a:srgbClr val="D9D9D9"/>
          </a:solidFill>
          <a:ln w="9525" algn="ctr">
            <a:noFill/>
            <a:miter lim="800000"/>
            <a:headEnd/>
            <a:tailEnd/>
          </a:ln>
        </p:spPr>
        <p:txBody>
          <a:bodyPr wrap="none" lIns="144000" tIns="0" bIns="0" anchor="ctr"/>
          <a:lstStyle/>
          <a:p>
            <a:pPr algn="ctr" latinLnBrk="0">
              <a:lnSpc>
                <a:spcPct val="110000"/>
              </a:lnSpc>
              <a:spcBef>
                <a:spcPct val="40000"/>
              </a:spcBef>
              <a:buSzPct val="70000"/>
            </a:pPr>
            <a:endParaRPr kumimoji="0" lang="ko-KR" altLang="en-US" sz="120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pSp>
        <p:nvGrpSpPr>
          <p:cNvPr id="30724" name="그룹 40"/>
          <p:cNvGrpSpPr>
            <a:grpSpLocks/>
          </p:cNvGrpSpPr>
          <p:nvPr/>
        </p:nvGrpSpPr>
        <p:grpSpPr bwMode="auto">
          <a:xfrm>
            <a:off x="200025" y="2671763"/>
            <a:ext cx="330200" cy="3421062"/>
            <a:chOff x="340639" y="2878155"/>
            <a:chExt cx="329751" cy="2955925"/>
          </a:xfrm>
        </p:grpSpPr>
        <p:sp>
          <p:nvSpPr>
            <p:cNvPr id="30750" name="Line 7"/>
            <p:cNvSpPr>
              <a:spLocks noChangeShapeType="1"/>
            </p:cNvSpPr>
            <p:nvPr/>
          </p:nvSpPr>
          <p:spPr bwMode="auto">
            <a:xfrm rot="-5400000">
              <a:off x="-973736" y="4356118"/>
              <a:ext cx="2955925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sm"/>
              <a:tailEnd type="triangle" w="med" len="sm"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30751" name="Rectangle 16"/>
            <p:cNvSpPr>
              <a:spLocks noChangeArrowheads="1"/>
            </p:cNvSpPr>
            <p:nvPr/>
          </p:nvSpPr>
          <p:spPr bwMode="auto">
            <a:xfrm>
              <a:off x="340639" y="4094311"/>
              <a:ext cx="309700" cy="5186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만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족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  <a:p>
              <a:pPr algn="ctr"/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도</a:t>
              </a:r>
              <a:endParaRPr kumimoji="0" lang="en-US" altLang="ko-KR" sz="1100" b="1">
                <a:solidFill>
                  <a:srgbClr val="003366"/>
                </a:solidFill>
                <a:latin typeface="산돌고딕 L" pitchFamily="18" charset="-127"/>
                <a:ea typeface="산돌고딕 L" pitchFamily="18" charset="-127"/>
              </a:endParaRPr>
            </a:p>
          </p:txBody>
        </p:sp>
        <p:sp>
          <p:nvSpPr>
            <p:cNvPr id="53" name="Rectangle 16"/>
            <p:cNvSpPr>
              <a:spLocks noChangeArrowheads="1"/>
            </p:cNvSpPr>
            <p:nvPr/>
          </p:nvSpPr>
          <p:spPr bwMode="auto">
            <a:xfrm>
              <a:off x="359663" y="3035895"/>
              <a:ext cx="310727" cy="2263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高</a:t>
              </a:r>
            </a:p>
          </p:txBody>
        </p:sp>
        <p:sp>
          <p:nvSpPr>
            <p:cNvPr id="54" name="Rectangle 16"/>
            <p:cNvSpPr>
              <a:spLocks noChangeArrowheads="1"/>
            </p:cNvSpPr>
            <p:nvPr/>
          </p:nvSpPr>
          <p:spPr bwMode="auto">
            <a:xfrm>
              <a:off x="359663" y="5481564"/>
              <a:ext cx="310727" cy="22632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低</a:t>
              </a:r>
            </a:p>
          </p:txBody>
        </p:sp>
      </p:grpSp>
      <p:grpSp>
        <p:nvGrpSpPr>
          <p:cNvPr id="30725" name="그룹 71"/>
          <p:cNvGrpSpPr>
            <a:grpSpLocks/>
          </p:cNvGrpSpPr>
          <p:nvPr/>
        </p:nvGrpSpPr>
        <p:grpSpPr bwMode="auto">
          <a:xfrm>
            <a:off x="665163" y="6262688"/>
            <a:ext cx="4068762" cy="239712"/>
            <a:chOff x="795736" y="6296044"/>
            <a:chExt cx="4068000" cy="239484"/>
          </a:xfrm>
        </p:grpSpPr>
        <p:sp>
          <p:nvSpPr>
            <p:cNvPr id="30746" name="Line 7"/>
            <p:cNvSpPr>
              <a:spLocks noChangeShapeType="1"/>
            </p:cNvSpPr>
            <p:nvPr/>
          </p:nvSpPr>
          <p:spPr bwMode="auto">
            <a:xfrm>
              <a:off x="795736" y="6386467"/>
              <a:ext cx="4068000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sm"/>
              <a:tailEnd type="triangle" w="med" len="sm"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30747" name="Text Box 22"/>
            <p:cNvSpPr txBox="1">
              <a:spLocks noChangeArrowheads="1"/>
            </p:cNvSpPr>
            <p:nvPr/>
          </p:nvSpPr>
          <p:spPr bwMode="auto">
            <a:xfrm>
              <a:off x="2606565" y="6296044"/>
              <a:ext cx="447806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40000"/>
                </a:spcBef>
              </a:pPr>
              <a:r>
                <a:rPr kumimoji="0" lang="ko-KR" altLang="en-US" sz="1100" b="1">
                  <a:solidFill>
                    <a:srgbClr val="003366"/>
                  </a:solidFill>
                  <a:latin typeface="산돌고딕 L" pitchFamily="18" charset="-127"/>
                  <a:ea typeface="산돌고딕 L" pitchFamily="18" charset="-127"/>
                </a:rPr>
                <a:t>중요도</a:t>
              </a:r>
            </a:p>
          </p:txBody>
        </p:sp>
        <p:sp>
          <p:nvSpPr>
            <p:cNvPr id="61" name="Text Box 22"/>
            <p:cNvSpPr txBox="1">
              <a:spLocks noChangeArrowheads="1"/>
            </p:cNvSpPr>
            <p:nvPr/>
          </p:nvSpPr>
          <p:spPr bwMode="auto">
            <a:xfrm>
              <a:off x="983026" y="6296044"/>
              <a:ext cx="199988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 defTabSz="973104" fontAlgn="auto">
                <a:lnSpc>
                  <a:spcPct val="12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低</a:t>
              </a:r>
            </a:p>
          </p:txBody>
        </p:sp>
        <p:sp>
          <p:nvSpPr>
            <p:cNvPr id="62" name="Text Box 22"/>
            <p:cNvSpPr txBox="1">
              <a:spLocks noChangeArrowheads="1"/>
            </p:cNvSpPr>
            <p:nvPr/>
          </p:nvSpPr>
          <p:spPr bwMode="auto">
            <a:xfrm>
              <a:off x="4495505" y="6296044"/>
              <a:ext cx="199988" cy="2394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36000" tIns="18000" rIns="36000" bIns="18000">
              <a:spAutoFit/>
            </a:bodyPr>
            <a:lstStyle/>
            <a:p>
              <a:pPr algn="ctr" defTabSz="973104" fontAlgn="auto">
                <a:lnSpc>
                  <a:spcPct val="12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산돌고딕 L" pitchFamily="18" charset="-127"/>
                  <a:ea typeface="산돌고딕 L" pitchFamily="18" charset="-127"/>
                </a:rPr>
                <a:t>高</a:t>
              </a:r>
            </a:p>
          </p:txBody>
        </p:sp>
      </p:grpSp>
      <p:sp>
        <p:nvSpPr>
          <p:cNvPr id="30726" name="AutoShape 23"/>
          <p:cNvSpPr>
            <a:spLocks noChangeArrowheads="1"/>
          </p:cNvSpPr>
          <p:nvPr/>
        </p:nvSpPr>
        <p:spPr bwMode="auto">
          <a:xfrm>
            <a:off x="758825" y="2765425"/>
            <a:ext cx="1817688" cy="252413"/>
          </a:xfrm>
          <a:prstGeom prst="rect">
            <a:avLst/>
          </a:prstGeom>
          <a:solidFill>
            <a:schemeClr val="accent1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lnSpc>
                <a:spcPct val="110000"/>
              </a:lnSpc>
              <a:spcBef>
                <a:spcPct val="40000"/>
              </a:spcBef>
            </a:pPr>
            <a:r>
              <a:rPr kumimoji="0" lang="ko-KR" altLang="en-US" sz="1200">
                <a:latin typeface="산돌고딕 M" pitchFamily="18" charset="-127"/>
                <a:ea typeface="산돌고딕 M" pitchFamily="18" charset="-127"/>
              </a:rPr>
              <a:t>유지 관리 영역</a:t>
            </a:r>
          </a:p>
        </p:txBody>
      </p:sp>
      <p:sp>
        <p:nvSpPr>
          <p:cNvPr id="64" name="AutoShape 24"/>
          <p:cNvSpPr>
            <a:spLocks noChangeArrowheads="1"/>
          </p:cNvSpPr>
          <p:nvPr/>
        </p:nvSpPr>
        <p:spPr bwMode="auto">
          <a:xfrm>
            <a:off x="2576513" y="2765425"/>
            <a:ext cx="2084387" cy="252413"/>
          </a:xfrm>
          <a:prstGeom prst="rect">
            <a:avLst/>
          </a:prstGeom>
          <a:solidFill>
            <a:schemeClr val="accent6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상대적 강점 영역</a:t>
            </a:r>
          </a:p>
        </p:txBody>
      </p:sp>
      <p:sp>
        <p:nvSpPr>
          <p:cNvPr id="65" name="AutoShape 23"/>
          <p:cNvSpPr>
            <a:spLocks noChangeArrowheads="1"/>
          </p:cNvSpPr>
          <p:nvPr/>
        </p:nvSpPr>
        <p:spPr bwMode="auto">
          <a:xfrm>
            <a:off x="758825" y="5773738"/>
            <a:ext cx="1817688" cy="250825"/>
          </a:xfrm>
          <a:prstGeom prst="rect">
            <a:avLst/>
          </a:prstGeom>
          <a:solidFill>
            <a:schemeClr val="accent3"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중점 개선 영역</a:t>
            </a:r>
          </a:p>
        </p:txBody>
      </p:sp>
      <p:sp>
        <p:nvSpPr>
          <p:cNvPr id="66" name="AutoShape 24"/>
          <p:cNvSpPr>
            <a:spLocks noChangeArrowheads="1"/>
          </p:cNvSpPr>
          <p:nvPr/>
        </p:nvSpPr>
        <p:spPr bwMode="auto">
          <a:xfrm>
            <a:off x="2576513" y="5773738"/>
            <a:ext cx="2112962" cy="236537"/>
          </a:xfrm>
          <a:prstGeom prst="rect">
            <a:avLst/>
          </a:prstGeom>
          <a:solidFill>
            <a:schemeClr val="bg1">
              <a:lumMod val="65000"/>
              <a:alpha val="92155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973104" fontAlgn="auto" latinLnBrk="0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최우선 개선 영역</a:t>
            </a:r>
          </a:p>
        </p:txBody>
      </p:sp>
      <p:grpSp>
        <p:nvGrpSpPr>
          <p:cNvPr id="30730" name="그룹 41"/>
          <p:cNvGrpSpPr>
            <a:grpSpLocks/>
          </p:cNvGrpSpPr>
          <p:nvPr/>
        </p:nvGrpSpPr>
        <p:grpSpPr bwMode="auto">
          <a:xfrm>
            <a:off x="365125" y="2270125"/>
            <a:ext cx="4392613" cy="288925"/>
            <a:chOff x="416502" y="2270842"/>
            <a:chExt cx="4393384" cy="288000"/>
          </a:xfrm>
        </p:grpSpPr>
        <p:sp>
          <p:nvSpPr>
            <p:cNvPr id="68" name="양쪽 모서리가 둥근 사각형 67"/>
            <p:cNvSpPr/>
            <p:nvPr/>
          </p:nvSpPr>
          <p:spPr bwMode="auto">
            <a:xfrm>
              <a:off x="416502" y="2270842"/>
              <a:ext cx="2159379" cy="288000"/>
            </a:xfrm>
            <a:prstGeom prst="round2SameRect">
              <a:avLst>
                <a:gd name="adj1" fmla="val 28855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18000" anchor="ctr"/>
            <a:lstStyle/>
            <a:p>
              <a:pPr algn="ctr" defTabSz="9731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CS </a:t>
              </a:r>
              <a:r>
                <a:rPr kumimoji="0" lang="ko-KR" altLang="en-US" sz="1200" err="1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강약점</a:t>
              </a:r>
              <a:r>
                <a:rPr kumimoji="0" lang="ko-KR" altLang="en-US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 포트폴리오</a:t>
              </a:r>
              <a:r>
                <a:rPr kumimoji="0" lang="en-US" altLang="ko-KR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(</a:t>
              </a:r>
              <a:r>
                <a:rPr kumimoji="0" lang="ko-KR" altLang="en-US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전체</a:t>
              </a:r>
              <a:r>
                <a:rPr kumimoji="0" lang="en-US" altLang="ko-KR" sz="1200">
                  <a:solidFill>
                    <a:schemeClr val="tx1"/>
                  </a:solidFill>
                  <a:latin typeface="산돌고딕B" pitchFamily="18" charset="-127"/>
                  <a:ea typeface="산돌고딕B" pitchFamily="18" charset="-127"/>
                </a:rPr>
                <a:t>)</a:t>
              </a:r>
              <a:endParaRPr kumimoji="0" lang="ko-KR" altLang="en-US" sz="1200" dirty="0">
                <a:solidFill>
                  <a:schemeClr val="tx1"/>
                </a:solidFill>
                <a:latin typeface="산돌고딕B" pitchFamily="18" charset="-127"/>
                <a:ea typeface="산돌고딕B" pitchFamily="18" charset="-127"/>
              </a:endParaRPr>
            </a:p>
          </p:txBody>
        </p:sp>
        <p:cxnSp>
          <p:nvCxnSpPr>
            <p:cNvPr id="69" name="직선 연결선 68"/>
            <p:cNvCxnSpPr/>
            <p:nvPr/>
          </p:nvCxnSpPr>
          <p:spPr>
            <a:xfrm>
              <a:off x="418090" y="2552512"/>
              <a:ext cx="4391796" cy="158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31" name="TextBox 69"/>
          <p:cNvSpPr txBox="1">
            <a:spLocks noChangeArrowheads="1"/>
          </p:cNvSpPr>
          <p:nvPr/>
        </p:nvSpPr>
        <p:spPr bwMode="auto">
          <a:xfrm>
            <a:off x="3224213" y="6076950"/>
            <a:ext cx="2651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79400" indent="-279400" algn="ctr"/>
            <a:r>
              <a:rPr kumimoji="0" lang="en-US" altLang="ko-KR" sz="1100">
                <a:latin typeface="산돌고딕 L" pitchFamily="18" charset="-127"/>
                <a:ea typeface="산돌고딕 L" pitchFamily="18" charset="-127"/>
              </a:rPr>
              <a:t>0.14</a:t>
            </a:r>
          </a:p>
        </p:txBody>
      </p:sp>
      <p:sp>
        <p:nvSpPr>
          <p:cNvPr id="30732" name="TextBox 70"/>
          <p:cNvSpPr txBox="1">
            <a:spLocks noChangeArrowheads="1"/>
          </p:cNvSpPr>
          <p:nvPr/>
        </p:nvSpPr>
        <p:spPr bwMode="auto">
          <a:xfrm>
            <a:off x="455613" y="4641850"/>
            <a:ext cx="263525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79400" indent="-279400" algn="r"/>
            <a:r>
              <a:rPr kumimoji="0" lang="en-US" altLang="ko-KR" sz="1100">
                <a:latin typeface="산돌고딕 L" pitchFamily="18" charset="-127"/>
                <a:ea typeface="산돌고딕 L" pitchFamily="18" charset="-127"/>
              </a:rPr>
              <a:t>71.7</a:t>
            </a:r>
          </a:p>
        </p:txBody>
      </p:sp>
      <p:graphicFrame>
        <p:nvGraphicFramePr>
          <p:cNvPr id="30733" name="Object 3"/>
          <p:cNvGraphicFramePr>
            <a:graphicFrameLocks noChangeAspect="1"/>
          </p:cNvGraphicFramePr>
          <p:nvPr/>
        </p:nvGraphicFramePr>
        <p:xfrm>
          <a:off x="561975" y="2906713"/>
          <a:ext cx="4330700" cy="291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6" name="Worksheet" r:id="rId3" imgW="4333875" imgH="2914650" progId="Excel.Sheet.8">
                  <p:embed/>
                </p:oleObj>
              </mc:Choice>
              <mc:Fallback>
                <p:oleObj name="Worksheet" r:id="rId3" imgW="4333875" imgH="291465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" y="2906713"/>
                        <a:ext cx="4330700" cy="291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4" name="모서리가 둥근 직사각형 72"/>
          <p:cNvSpPr>
            <a:spLocks noChangeArrowheads="1"/>
          </p:cNvSpPr>
          <p:nvPr/>
        </p:nvSpPr>
        <p:spPr bwMode="auto">
          <a:xfrm>
            <a:off x="5041900" y="3059113"/>
            <a:ext cx="1368425" cy="812800"/>
          </a:xfrm>
          <a:prstGeom prst="roundRect">
            <a:avLst>
              <a:gd name="adj" fmla="val 10000"/>
            </a:avLst>
          </a:prstGeom>
          <a:solidFill>
            <a:srgbClr val="F79646">
              <a:alpha val="79999"/>
            </a:srgb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indent="-576263" algn="ctr"/>
            <a:r>
              <a:rPr kumimoji="0" lang="ko-KR" altLang="en-US" sz="1200">
                <a:solidFill>
                  <a:srgbClr val="000000"/>
                </a:solidFill>
                <a:latin typeface="산돌고딕 M" pitchFamily="18" charset="-127"/>
                <a:ea typeface="산돌고딕 M" pitchFamily="18" charset="-127"/>
              </a:rPr>
              <a:t>상대적 강점 영역</a:t>
            </a:r>
            <a:endParaRPr kumimoji="0" lang="en-US" altLang="ko-KR" sz="1200">
              <a:solidFill>
                <a:srgbClr val="000000"/>
              </a:solidFill>
              <a:latin typeface="산돌고딕 M" pitchFamily="18" charset="-127"/>
              <a:ea typeface="산돌고딕 M" pitchFamily="18" charset="-127"/>
            </a:endParaRPr>
          </a:p>
          <a:p>
            <a:pPr indent="-576263" algn="ctr"/>
            <a:r>
              <a:rPr kumimoji="0" lang="ko-KR" altLang="en-US" sz="1200">
                <a:solidFill>
                  <a:srgbClr val="000000"/>
                </a:solidFill>
                <a:latin typeface="산돌고딕 M" pitchFamily="18" charset="-127"/>
                <a:ea typeface="산돌고딕 M" pitchFamily="18" charset="-127"/>
              </a:rPr>
              <a:t>중요도 高 만족도 高</a:t>
            </a:r>
            <a:endParaRPr kumimoji="0" lang="ko-KR" altLang="en-US" sz="1200"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5041900" y="3995738"/>
            <a:ext cx="1368425" cy="812800"/>
          </a:xfrm>
          <a:prstGeom prst="roundRect">
            <a:avLst>
              <a:gd name="adj" fmla="val 10000"/>
            </a:avLst>
          </a:prstGeom>
          <a:solidFill>
            <a:schemeClr val="accent3">
              <a:alpha val="80000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indent="-576263"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prstClr val="black"/>
                </a:solidFill>
                <a:latin typeface="산돌고딕 M" pitchFamily="18" charset="-127"/>
                <a:ea typeface="산돌고딕 M" pitchFamily="18" charset="-127"/>
              </a:rPr>
              <a:t>중점 개선 영역</a:t>
            </a:r>
            <a:endParaRPr kumimoji="0" lang="en-US" altLang="ko-KR" sz="1200" dirty="0">
              <a:solidFill>
                <a:prstClr val="black"/>
              </a:solidFill>
              <a:latin typeface="산돌고딕 M" pitchFamily="18" charset="-127"/>
              <a:ea typeface="산돌고딕 M" pitchFamily="18" charset="-127"/>
            </a:endParaRPr>
          </a:p>
          <a:p>
            <a:pPr indent="-576263"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prstClr val="black"/>
                </a:solidFill>
                <a:latin typeface="산돌고딕 M" pitchFamily="18" charset="-127"/>
                <a:ea typeface="산돌고딕 M" pitchFamily="18" charset="-127"/>
              </a:rPr>
              <a:t>중요도 低 만족도 低</a:t>
            </a:r>
          </a:p>
        </p:txBody>
      </p:sp>
      <p:sp>
        <p:nvSpPr>
          <p:cNvPr id="30736" name="모서리가 둥근 직사각형 74"/>
          <p:cNvSpPr>
            <a:spLocks noChangeArrowheads="1"/>
          </p:cNvSpPr>
          <p:nvPr/>
        </p:nvSpPr>
        <p:spPr bwMode="auto">
          <a:xfrm>
            <a:off x="5041900" y="4857750"/>
            <a:ext cx="1368425" cy="814388"/>
          </a:xfrm>
          <a:prstGeom prst="roundRect">
            <a:avLst>
              <a:gd name="adj" fmla="val 10000"/>
            </a:avLst>
          </a:prstGeom>
          <a:solidFill>
            <a:schemeClr val="accent1">
              <a:alpha val="79999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indent="-576263" algn="ctr"/>
            <a:r>
              <a:rPr kumimoji="0" lang="ko-KR" altLang="en-US" sz="1200">
                <a:solidFill>
                  <a:srgbClr val="000000"/>
                </a:solidFill>
                <a:latin typeface="산돌고딕 M" pitchFamily="18" charset="-127"/>
                <a:ea typeface="산돌고딕 M" pitchFamily="18" charset="-127"/>
              </a:rPr>
              <a:t>유지 관리 영역</a:t>
            </a:r>
            <a:endParaRPr kumimoji="0" lang="en-US" altLang="ko-KR" sz="1200">
              <a:solidFill>
                <a:srgbClr val="000000"/>
              </a:solidFill>
              <a:latin typeface="산돌고딕 M" pitchFamily="18" charset="-127"/>
              <a:ea typeface="산돌고딕 M" pitchFamily="18" charset="-127"/>
            </a:endParaRPr>
          </a:p>
          <a:p>
            <a:pPr indent="-576263" algn="ctr"/>
            <a:r>
              <a:rPr kumimoji="0" lang="ko-KR" altLang="en-US" sz="1200">
                <a:solidFill>
                  <a:srgbClr val="000000"/>
                </a:solidFill>
                <a:latin typeface="산돌고딕 M" pitchFamily="18" charset="-127"/>
                <a:ea typeface="산돌고딕 M" pitchFamily="18" charset="-127"/>
              </a:rPr>
              <a:t>중요도 低 만족도 高</a:t>
            </a:r>
          </a:p>
        </p:txBody>
      </p:sp>
      <p:sp>
        <p:nvSpPr>
          <p:cNvPr id="76" name="모서리가 둥근 직사각형 75"/>
          <p:cNvSpPr/>
          <p:nvPr/>
        </p:nvSpPr>
        <p:spPr bwMode="auto">
          <a:xfrm>
            <a:off x="5041900" y="5735638"/>
            <a:ext cx="1368425" cy="812800"/>
          </a:xfrm>
          <a:prstGeom prst="roundRect">
            <a:avLst>
              <a:gd name="adj" fmla="val 10000"/>
            </a:avLst>
          </a:prstGeom>
          <a:solidFill>
            <a:schemeClr val="bg1">
              <a:lumMod val="65000"/>
              <a:alpha val="80000"/>
            </a:schemeClr>
          </a:solidFill>
          <a:ln w="5715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indent="-576263"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산돌고딕 M" pitchFamily="18" charset="-127"/>
                <a:ea typeface="산돌고딕 M" pitchFamily="18" charset="-127"/>
              </a:rPr>
              <a:t>최우선 개선 영역</a:t>
            </a:r>
            <a:r>
              <a:rPr kumimoji="0" lang="ko-KR" altLang="en-US" sz="1200" dirty="0">
                <a:solidFill>
                  <a:prstClr val="black"/>
                </a:solidFill>
                <a:latin typeface="산돌고딕 M" pitchFamily="18" charset="-127"/>
                <a:ea typeface="산돌고딕 M" pitchFamily="18" charset="-127"/>
              </a:rPr>
              <a:t> </a:t>
            </a:r>
            <a:endParaRPr kumimoji="0" lang="en-US" altLang="ko-KR" sz="1200" dirty="0">
              <a:solidFill>
                <a:prstClr val="black"/>
              </a:solidFill>
              <a:latin typeface="산돌고딕 M" pitchFamily="18" charset="-127"/>
              <a:ea typeface="산돌고딕 M" pitchFamily="18" charset="-127"/>
            </a:endParaRPr>
          </a:p>
          <a:p>
            <a:pPr indent="-576263"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prstClr val="black"/>
                </a:solidFill>
                <a:latin typeface="산돌고딕 M" pitchFamily="18" charset="-127"/>
                <a:ea typeface="산돌고딕 M" pitchFamily="18" charset="-127"/>
              </a:rPr>
              <a:t>중요도 高 만족도 低</a:t>
            </a:r>
            <a:endParaRPr kumimoji="0" lang="ko-KR" altLang="en-US" sz="1200" dirty="0"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77" name="직사각형 76"/>
          <p:cNvSpPr/>
          <p:nvPr/>
        </p:nvSpPr>
        <p:spPr bwMode="auto">
          <a:xfrm>
            <a:off x="6500813" y="3057525"/>
            <a:ext cx="3205162" cy="7937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0" rIns="0" bIns="0" anchor="ctr"/>
          <a:lstStyle/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ko-KR" altLang="en-US" sz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없음</a:t>
            </a:r>
            <a:endParaRPr kumimoji="0" lang="ko-KR" altLang="en-US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78" name="직사각형 77"/>
          <p:cNvSpPr/>
          <p:nvPr/>
        </p:nvSpPr>
        <p:spPr bwMode="auto">
          <a:xfrm>
            <a:off x="6500813" y="3995738"/>
            <a:ext cx="3205162" cy="81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0" rIns="0" bIns="0" anchor="ctr"/>
          <a:lstStyle/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ko-KR" altLang="en-US" sz="1200" smtClean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의견수렴</a:t>
            </a:r>
            <a:endParaRPr kumimoji="0" lang="en-US" altLang="ko-KR" sz="1200" smtClean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ko-KR" altLang="en-US" sz="1200" smtClean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전문성</a:t>
            </a:r>
            <a:endParaRPr kumimoji="0" lang="en-US" altLang="ko-KR" sz="1200" smtClean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ko-KR" altLang="en-US" sz="1200" smtClean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홍보성</a:t>
            </a:r>
            <a:endParaRPr kumimoji="0" lang="ko-KR" altLang="en-US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79" name="직사각형 78"/>
          <p:cNvSpPr/>
          <p:nvPr/>
        </p:nvSpPr>
        <p:spPr bwMode="auto">
          <a:xfrm>
            <a:off x="6500813" y="4857750"/>
            <a:ext cx="3205162" cy="81438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0" rIns="0" bIns="0" anchor="ctr"/>
          <a:lstStyle/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ko-KR" altLang="en-US" sz="1200" smtClean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필요성</a:t>
            </a:r>
            <a:endParaRPr kumimoji="0" lang="en-US" altLang="ko-KR" sz="1200" smtClean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ko-KR" altLang="en-US" sz="1200" smtClean="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</a:rPr>
              <a:t>투명성</a:t>
            </a:r>
            <a:endParaRPr kumimoji="0" lang="ko-KR" altLang="en-US" sz="1200" dirty="0">
              <a:solidFill>
                <a:schemeClr val="tx1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80" name="직사각형 79"/>
          <p:cNvSpPr/>
          <p:nvPr/>
        </p:nvSpPr>
        <p:spPr bwMode="auto">
          <a:xfrm>
            <a:off x="6500813" y="5722938"/>
            <a:ext cx="3205162" cy="90963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0" rIns="0" bIns="0" anchor="ctr"/>
          <a:lstStyle/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120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일관성 </a:t>
            </a:r>
            <a:endParaRPr lang="en-US" altLang="ko-KR" sz="120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134938" indent="-134938" defTabSz="973104" fontAlgn="auto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1200">
                <a:solidFill>
                  <a:srgbClr val="000000"/>
                </a:solidFill>
                <a:latin typeface="산돌고딕 L" pitchFamily="18" charset="-127"/>
                <a:ea typeface="산돌고딕 L" pitchFamily="18" charset="-127"/>
              </a:rPr>
              <a:t>효과성</a:t>
            </a:r>
            <a:endParaRPr lang="en-US" altLang="ko-KR" sz="1200">
              <a:solidFill>
                <a:srgbClr val="000000"/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0742" name="TextBox 33"/>
          <p:cNvSpPr txBox="1">
            <a:spLocks noChangeArrowheads="1"/>
          </p:cNvSpPr>
          <p:nvPr/>
        </p:nvSpPr>
        <p:spPr bwMode="auto">
          <a:xfrm>
            <a:off x="390525" y="776288"/>
            <a:ext cx="420467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 smtClean="0">
                <a:latin typeface="산돌고딕B" pitchFamily="18" charset="-127"/>
                <a:ea typeface="산돌고딕B" pitchFamily="18" charset="-127"/>
              </a:rPr>
              <a:t>전체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개선요소 분석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 (CS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강약점 도출을 위한 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IPA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분석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)</a:t>
            </a:r>
            <a:endParaRPr lang="ko-KR" altLang="en-US" sz="1500"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0743" name="제목 7"/>
          <p:cNvSpPr>
            <a:spLocks noGrp="1"/>
          </p:cNvSpPr>
          <p:nvPr>
            <p:ph type="title"/>
          </p:nvPr>
        </p:nvSpPr>
        <p:spPr>
          <a:xfrm>
            <a:off x="349250" y="200025"/>
            <a:ext cx="5441950" cy="385763"/>
          </a:xfrm>
        </p:spPr>
        <p:txBody>
          <a:bodyPr/>
          <a:lstStyle/>
          <a:p>
            <a:r>
              <a:rPr lang="en-US" altLang="ko-KR"/>
              <a:t>Ⅰ. </a:t>
            </a:r>
            <a:r>
              <a:t>개선요소 도출을 위한 포트폴리오 분석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제목 42"/>
          <p:cNvSpPr>
            <a:spLocks noGrp="1"/>
          </p:cNvSpPr>
          <p:nvPr>
            <p:ph type="title"/>
          </p:nvPr>
        </p:nvSpPr>
        <p:spPr>
          <a:xfrm>
            <a:off x="349250" y="200025"/>
            <a:ext cx="3532188" cy="385763"/>
          </a:xfrm>
        </p:spPr>
        <p:txBody>
          <a:bodyPr/>
          <a:lstStyle/>
          <a:p>
            <a:r>
              <a:rPr lang="en-US" altLang="ko-KR"/>
              <a:t>Ⅰ. </a:t>
            </a:r>
            <a:r>
              <a:t>선택시책별</a:t>
            </a:r>
            <a:r>
              <a:rPr lang="en-US" altLang="ko-KR"/>
              <a:t> </a:t>
            </a:r>
            <a:r>
              <a:t>만족도 종합</a:t>
            </a:r>
          </a:p>
        </p:txBody>
      </p:sp>
      <p:sp>
        <p:nvSpPr>
          <p:cNvPr id="31747" name="TextBox 44"/>
          <p:cNvSpPr txBox="1">
            <a:spLocks noChangeArrowheads="1"/>
          </p:cNvSpPr>
          <p:nvPr/>
        </p:nvSpPr>
        <p:spPr bwMode="auto">
          <a:xfrm>
            <a:off x="390525" y="776288"/>
            <a:ext cx="184024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500" smtClean="0">
                <a:latin typeface="산돌고딕B" pitchFamily="18" charset="-127"/>
                <a:ea typeface="산돌고딕B" pitchFamily="18" charset="-127"/>
              </a:rPr>
              <a:t>선택시책별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만족도 </a:t>
            </a:r>
            <a:r>
              <a:rPr lang="ko-KR" altLang="en-US" sz="1500" smtClean="0">
                <a:latin typeface="산돌고딕B" pitchFamily="18" charset="-127"/>
                <a:ea typeface="산돌고딕B" pitchFamily="18" charset="-127"/>
              </a:rPr>
              <a:t>현황</a:t>
            </a:r>
            <a:endParaRPr lang="ko-KR" altLang="en-US" sz="1500">
              <a:latin typeface="산돌고딕B" pitchFamily="18" charset="-127"/>
              <a:ea typeface="산돌고딕B" pitchFamily="18" charset="-127"/>
            </a:endParaRPr>
          </a:p>
        </p:txBody>
      </p:sp>
      <p:cxnSp>
        <p:nvCxnSpPr>
          <p:cNvPr id="79" name="직선 연결선 78"/>
          <p:cNvCxnSpPr/>
          <p:nvPr/>
        </p:nvCxnSpPr>
        <p:spPr>
          <a:xfrm>
            <a:off x="417513" y="6632575"/>
            <a:ext cx="9072562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9" name="텍스트 개체 틀 43"/>
          <p:cNvSpPr>
            <a:spLocks noGrp="1"/>
          </p:cNvSpPr>
          <p:nvPr>
            <p:ph type="body" sz="quarter" idx="11"/>
          </p:nvPr>
        </p:nvSpPr>
        <p:spPr>
          <a:xfrm>
            <a:off x="615950" y="1093788"/>
            <a:ext cx="9017000" cy="236537"/>
          </a:xfrm>
        </p:spPr>
        <p:txBody>
          <a:bodyPr/>
          <a:lstStyle/>
          <a:p>
            <a:r>
              <a:rPr lang="en-US" altLang="ko-KR" smtClean="0">
                <a:solidFill>
                  <a:srgbClr val="000000"/>
                </a:solidFill>
              </a:rPr>
              <a:t>2011</a:t>
            </a:r>
            <a:r>
              <a:rPr smtClean="0">
                <a:solidFill>
                  <a:srgbClr val="000000"/>
                </a:solidFill>
              </a:rPr>
              <a:t>년 선택시책의 시책만족도 </a:t>
            </a:r>
            <a:r>
              <a:rPr lang="en-US" altLang="ko-KR" smtClean="0">
                <a:solidFill>
                  <a:srgbClr val="000000"/>
                </a:solidFill>
              </a:rPr>
              <a:t>69.8</a:t>
            </a:r>
            <a:r>
              <a:rPr smtClean="0">
                <a:solidFill>
                  <a:srgbClr val="000000"/>
                </a:solidFill>
              </a:rPr>
              <a:t>점 대비 각 부서별 시책만족도 점수는 아래와 같음</a:t>
            </a:r>
            <a:r>
              <a:rPr lang="en-US" altLang="ko-KR" smtClean="0">
                <a:solidFill>
                  <a:srgbClr val="000000"/>
                </a:solidFill>
              </a:rPr>
              <a:t>.</a:t>
            </a:r>
            <a:endParaRPr smtClean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931764"/>
              </p:ext>
            </p:extLst>
          </p:nvPr>
        </p:nvGraphicFramePr>
        <p:xfrm>
          <a:off x="405646" y="1474118"/>
          <a:ext cx="8065466" cy="2457797"/>
        </p:xfrm>
        <a:graphic>
          <a:graphicData uri="http://schemas.openxmlformats.org/drawingml/2006/table">
            <a:tbl>
              <a:tblPr/>
              <a:tblGrid>
                <a:gridCol w="1656184"/>
                <a:gridCol w="3168352"/>
                <a:gridCol w="1728192"/>
                <a:gridCol w="1512738"/>
              </a:tblGrid>
              <a:tr h="603247"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latin typeface="산돌고딕 L" pitchFamily="18" charset="-127"/>
                        <a:ea typeface="산돌고딕 L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시책명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종합만족도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GAP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자치행정과</a:t>
                      </a:r>
                    </a:p>
                  </a:txBody>
                  <a:tcPr marL="1800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도시 군정 실무협의회 운영</a:t>
                      </a:r>
                    </a:p>
                  </a:txBody>
                  <a:tcPr marL="1800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78.4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8.6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1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여성가족정책관</a:t>
                      </a:r>
                    </a:p>
                  </a:txBody>
                  <a:tcPr marL="1800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아이 돌보미 지원사업 이용자 만족도</a:t>
                      </a:r>
                    </a:p>
                  </a:txBody>
                  <a:tcPr marL="1800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72.5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2.7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1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혁신관리담당관</a:t>
                      </a:r>
                    </a:p>
                  </a:txBody>
                  <a:tcPr marL="1800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직무 성과 만족도</a:t>
                      </a:r>
                    </a:p>
                  </a:txBody>
                  <a:tcPr marL="1800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72.2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2.4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1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정책기획관</a:t>
                      </a:r>
                    </a:p>
                  </a:txBody>
                  <a:tcPr marL="1800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도정 조정 통합 기능강화</a:t>
                      </a:r>
                    </a:p>
                  </a:txBody>
                  <a:tcPr marL="1800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69.3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-0.5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1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미래농업연구과</a:t>
                      </a:r>
                    </a:p>
                  </a:txBody>
                  <a:tcPr marL="1800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가공관련 현장 애로해결</a:t>
                      </a:r>
                    </a:p>
                  </a:txBody>
                  <a:tcPr marL="1800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latin typeface="산돌고딕 L" pitchFamily="18" charset="-127"/>
                          <a:ea typeface="산돌고딕 L" pitchFamily="18" charset="-127"/>
                        </a:rPr>
                        <a:t>55.6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b="0" i="0" u="none" strike="noStrike" dirty="0">
                          <a:latin typeface="산돌고딕 L" pitchFamily="18" charset="-127"/>
                          <a:ea typeface="산돌고딕 L" pitchFamily="18" charset="-127"/>
                        </a:rPr>
                        <a:t>-14.2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 descr="03 copy.jpg"/>
          <p:cNvPicPr preferRelativeResize="0">
            <a:picLocks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1826"/>
          <a:stretch>
            <a:fillRect/>
          </a:stretch>
        </p:blipFill>
        <p:spPr bwMode="auto">
          <a:xfrm>
            <a:off x="-1588" y="0"/>
            <a:ext cx="99075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2"/>
          <p:cNvSpPr>
            <a:spLocks noChangeArrowheads="1"/>
          </p:cNvSpPr>
          <p:nvPr/>
        </p:nvSpPr>
        <p:spPr bwMode="gray">
          <a:xfrm>
            <a:off x="2238375" y="1970524"/>
            <a:ext cx="7251700" cy="1169551"/>
          </a:xfrm>
          <a:prstGeom prst="rect">
            <a:avLst/>
          </a:prstGeom>
          <a:noFill/>
          <a:ln w="15875" algn="ctr">
            <a:noFill/>
            <a:round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smtClean="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제</a:t>
            </a:r>
            <a:r>
              <a:rPr kumimoji="0" lang="en-US" altLang="ko-KR" sz="4000" smtClean="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4</a:t>
            </a:r>
            <a:r>
              <a:rPr kumimoji="0" lang="ko-KR" altLang="en-US" sz="4000" smtClean="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장</a:t>
            </a:r>
            <a:r>
              <a:rPr kumimoji="0" lang="en-US" altLang="ko-KR" sz="4000">
                <a:solidFill>
                  <a:schemeClr val="tx2"/>
                </a:solidFill>
                <a:latin typeface="산돌고딕B" pitchFamily="18" charset="-127"/>
                <a:ea typeface="산돌고딕B" pitchFamily="18" charset="-127"/>
              </a:rPr>
              <a:t>. </a:t>
            </a:r>
            <a:r>
              <a:rPr kumimoji="0" lang="ko-KR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주요시책 </a:t>
            </a:r>
            <a:r>
              <a:rPr kumimoji="0" lang="ko-KR" altLang="en-US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고객만족도</a:t>
            </a:r>
            <a:r>
              <a:rPr kumimoji="0" lang="en-US" altLang="ko-KR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 </a:t>
            </a:r>
            <a:br>
              <a:rPr kumimoji="0" lang="en-US" altLang="ko-KR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</a:br>
            <a:r>
              <a:rPr kumimoji="0" lang="en-US" altLang="ko-KR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           </a:t>
            </a:r>
            <a:r>
              <a:rPr kumimoji="0" lang="ko-KR" altLang="en-US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분석결과 요약</a:t>
            </a:r>
            <a:endParaRPr kumimoji="0" lang="ko-KR" altLang="en-US" sz="4000" dirty="0">
              <a:solidFill>
                <a:schemeClr val="tx1">
                  <a:lumMod val="65000"/>
                  <a:lumOff val="3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 bwMode="auto">
          <a:xfrm flipV="1">
            <a:off x="2216150" y="3181350"/>
            <a:ext cx="7235825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4043363" y="3719513"/>
            <a:ext cx="1323975" cy="27003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Ⅰ</a:t>
            </a:r>
            <a:r>
              <a:rPr kumimoji="0" lang="en-US" altLang="ko-KR" sz="180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. </a:t>
            </a:r>
            <a:r>
              <a:rPr kumimoji="0" lang="ko-KR" altLang="en-US" sz="1800" smtClean="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결과요약</a:t>
            </a:r>
            <a:r>
              <a:rPr kumimoji="0" lang="en-US" altLang="ko-KR" sz="1800" smtClean="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(</a:t>
            </a:r>
            <a:r>
              <a:rPr kumimoji="0" lang="ko-KR" altLang="en-US" sz="1800" smtClean="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필수시책 만족도</a:t>
            </a:r>
            <a:r>
              <a:rPr kumimoji="0" lang="en-US" altLang="ko-KR" sz="1800" smtClean="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)</a:t>
            </a:r>
          </a:p>
          <a:p>
            <a:pPr marL="360363" indent="-360363" defTabSz="973138" fontAlgn="auto">
              <a:spcBef>
                <a:spcPts val="2000"/>
              </a:spcBef>
              <a:spcAft>
                <a:spcPts val="0"/>
              </a:spcAft>
              <a:defRPr/>
            </a:pPr>
            <a:r>
              <a:rPr kumimoji="0" lang="en-US" altLang="ko-KR" sz="1800" smtClean="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Ⅱ. </a:t>
            </a:r>
            <a:r>
              <a:rPr kumimoji="0" lang="ko-KR" altLang="en-US" sz="1800" smtClean="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결과요약</a:t>
            </a:r>
            <a:r>
              <a:rPr kumimoji="0" lang="en-US" altLang="ko-KR" sz="1800" smtClean="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(</a:t>
            </a:r>
            <a:r>
              <a:rPr kumimoji="0" lang="ko-KR" altLang="en-US" sz="1800" smtClean="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선택시책 만족도</a:t>
            </a:r>
            <a:r>
              <a:rPr kumimoji="0" lang="en-US" altLang="ko-KR" sz="1800" smtClean="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)</a:t>
            </a:r>
            <a:endParaRPr kumimoji="0" lang="ko-KR" altLang="en-US" sz="1800" dirty="0">
              <a:solidFill>
                <a:schemeClr val="bg1">
                  <a:lumMod val="50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직사각형 72"/>
          <p:cNvSpPr/>
          <p:nvPr/>
        </p:nvSpPr>
        <p:spPr>
          <a:xfrm>
            <a:off x="7854950" y="1176338"/>
            <a:ext cx="1620838" cy="2141537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3795" name="제목 2"/>
          <p:cNvSpPr>
            <a:spLocks noGrp="1"/>
          </p:cNvSpPr>
          <p:nvPr>
            <p:ph type="title"/>
          </p:nvPr>
        </p:nvSpPr>
        <p:spPr>
          <a:xfrm>
            <a:off x="349250" y="200546"/>
            <a:ext cx="4441922" cy="384721"/>
          </a:xfrm>
        </p:spPr>
        <p:txBody>
          <a:bodyPr/>
          <a:lstStyle/>
          <a:p>
            <a:r>
              <a:rPr lang="en-US" altLang="ko-KR" smtClean="0"/>
              <a:t>Ⅰ. </a:t>
            </a:r>
            <a:r>
              <a:t>전체 </a:t>
            </a:r>
            <a:r>
              <a:rPr/>
              <a:t>결과 </a:t>
            </a:r>
            <a:r>
              <a:rPr smtClean="0"/>
              <a:t>요약</a:t>
            </a:r>
            <a:r>
              <a:rPr lang="en-US" smtClean="0"/>
              <a:t>(70</a:t>
            </a:r>
            <a:r>
              <a:rPr lang="ko-KR" altLang="en-US" smtClean="0"/>
              <a:t>개 필수시책</a:t>
            </a:r>
            <a:r>
              <a:rPr lang="en-US" altLang="ko-KR" smtClean="0"/>
              <a:t>)</a:t>
            </a:r>
            <a:endParaRPr/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7956550" y="1389063"/>
          <a:ext cx="452327" cy="1697059"/>
        </p:xfrm>
        <a:graphic>
          <a:graphicData uri="http://schemas.openxmlformats.org/drawingml/2006/table">
            <a:tbl>
              <a:tblPr/>
              <a:tblGrid>
                <a:gridCol w="150776"/>
                <a:gridCol w="150776"/>
                <a:gridCol w="150775"/>
              </a:tblGrid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4" name="직선 연결선 33"/>
          <p:cNvCxnSpPr/>
          <p:nvPr/>
        </p:nvCxnSpPr>
        <p:spPr>
          <a:xfrm>
            <a:off x="8110538" y="2151063"/>
            <a:ext cx="32385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120" descr="둘레안에-원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 flipV="1">
            <a:off x="8039669" y="2020052"/>
            <a:ext cx="281932" cy="25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AutoShape 33"/>
          <p:cNvSpPr>
            <a:spLocks noChangeArrowheads="1"/>
          </p:cNvSpPr>
          <p:nvPr/>
        </p:nvSpPr>
        <p:spPr bwMode="auto">
          <a:xfrm>
            <a:off x="8502650" y="1287463"/>
            <a:ext cx="790575" cy="225425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defRPr/>
            </a:pPr>
            <a:r>
              <a:rPr kumimoji="0" lang="en-US" altLang="ko-KR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93.7</a:t>
            </a:r>
            <a:r>
              <a:rPr kumimoji="0" lang="ko-KR" altLang="en-US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점 </a:t>
            </a:r>
            <a:r>
              <a:rPr kumimoji="0" lang="en-US" altLang="ko-KR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(</a:t>
            </a:r>
            <a:r>
              <a:rPr kumimoji="0" lang="ko-KR" altLang="en-US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최고</a:t>
            </a:r>
            <a:r>
              <a:rPr kumimoji="0" lang="en-US" altLang="ko-KR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)</a:t>
            </a:r>
          </a:p>
        </p:txBody>
      </p:sp>
      <p:sp>
        <p:nvSpPr>
          <p:cNvPr id="38" name="AutoShape 33"/>
          <p:cNvSpPr>
            <a:spLocks noChangeArrowheads="1"/>
          </p:cNvSpPr>
          <p:nvPr/>
        </p:nvSpPr>
        <p:spPr bwMode="auto">
          <a:xfrm>
            <a:off x="8534400" y="1971675"/>
            <a:ext cx="727075" cy="376238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spcBef>
                <a:spcPts val="0"/>
              </a:spcBef>
              <a:defRPr/>
            </a:pPr>
            <a:r>
              <a:rPr kumimoji="0" lang="en-US" altLang="ko-KR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70</a:t>
            </a:r>
            <a:r>
              <a:rPr kumimoji="0" lang="ko-KR" altLang="en-US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개 </a:t>
            </a:r>
            <a:r>
              <a:rPr kumimoji="0" lang="ko-KR" altLang="en-US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기관</a:t>
            </a:r>
            <a:endParaRPr kumimoji="0" lang="en-US" altLang="ko-KR" sz="1200" b="1" dirty="0">
              <a:solidFill>
                <a:schemeClr val="tx1"/>
              </a:solidFill>
              <a:latin typeface="산돌고딕 M" pitchFamily="18" charset="-127"/>
              <a:ea typeface="산돌고딕 M" pitchFamily="18" charset="-127"/>
            </a:endParaRPr>
          </a:p>
          <a:p>
            <a:pPr marL="134938" indent="-134938" defTabSz="973104">
              <a:spcBef>
                <a:spcPts val="0"/>
              </a:spcBef>
              <a:defRPr/>
            </a:pPr>
            <a:r>
              <a:rPr kumimoji="0" lang="ko-KR" altLang="en-US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평균 </a:t>
            </a:r>
            <a:r>
              <a:rPr kumimoji="0" lang="en-US" altLang="ko-KR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73.5</a:t>
            </a:r>
            <a:r>
              <a:rPr kumimoji="0" lang="ko-KR" altLang="en-US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점</a:t>
            </a:r>
            <a:endParaRPr kumimoji="0" lang="en-US" altLang="ko-KR" sz="1200" b="1" dirty="0">
              <a:solidFill>
                <a:schemeClr val="tx1"/>
              </a:solidFill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33824" name="TextBox 41"/>
          <p:cNvSpPr txBox="1">
            <a:spLocks noChangeArrowheads="1"/>
          </p:cNvSpPr>
          <p:nvPr/>
        </p:nvSpPr>
        <p:spPr bwMode="auto">
          <a:xfrm>
            <a:off x="390525" y="776288"/>
            <a:ext cx="136207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1.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전체 결과 요약</a:t>
            </a:r>
          </a:p>
        </p:txBody>
      </p:sp>
      <p:sp>
        <p:nvSpPr>
          <p:cNvPr id="33" name="오각형 32"/>
          <p:cNvSpPr/>
          <p:nvPr/>
        </p:nvSpPr>
        <p:spPr>
          <a:xfrm>
            <a:off x="415924" y="1413720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3828" name="Group 19"/>
          <p:cNvGrpSpPr>
            <a:grpSpLocks/>
          </p:cNvGrpSpPr>
          <p:nvPr/>
        </p:nvGrpSpPr>
        <p:grpSpPr bwMode="auto">
          <a:xfrm>
            <a:off x="574675" y="1493838"/>
            <a:ext cx="276225" cy="242887"/>
            <a:chOff x="3990" y="1446"/>
            <a:chExt cx="312" cy="270"/>
          </a:xfrm>
        </p:grpSpPr>
        <p:sp>
          <p:nvSpPr>
            <p:cNvPr id="33865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866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1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44" name="모서리가 둥근 직사각형 43"/>
          <p:cNvSpPr/>
          <p:nvPr/>
        </p:nvSpPr>
        <p:spPr bwMode="auto">
          <a:xfrm>
            <a:off x="1218312" y="1408791"/>
            <a:ext cx="6554088" cy="468000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5300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충남도 필수시책의 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전체 종합만족도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수준은 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73.5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점으로  </a:t>
            </a: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/>
            </a:r>
            <a:b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</a:b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전년도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(74.0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</a:t>
            </a: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대비  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0.5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 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하락한 것으로 나타남</a:t>
            </a: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.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1462088" y="1962150"/>
            <a:ext cx="8027987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충남도 시책 전체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고객만족도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: 2010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년 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74.0 →  2011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년 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73.5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(0.5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하락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</a:p>
        </p:txBody>
      </p:sp>
      <p:sp>
        <p:nvSpPr>
          <p:cNvPr id="46" name="오각형 45"/>
          <p:cNvSpPr/>
          <p:nvPr/>
        </p:nvSpPr>
        <p:spPr>
          <a:xfrm>
            <a:off x="415924" y="2557208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3836" name="Group 19"/>
          <p:cNvGrpSpPr>
            <a:grpSpLocks/>
          </p:cNvGrpSpPr>
          <p:nvPr/>
        </p:nvGrpSpPr>
        <p:grpSpPr bwMode="auto">
          <a:xfrm>
            <a:off x="574675" y="2625725"/>
            <a:ext cx="276225" cy="244475"/>
            <a:chOff x="3990" y="1446"/>
            <a:chExt cx="312" cy="270"/>
          </a:xfrm>
        </p:grpSpPr>
        <p:sp>
          <p:nvSpPr>
            <p:cNvPr id="33863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864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2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50" name="모서리가 둥근 직사각형 49"/>
          <p:cNvSpPr/>
          <p:nvPr/>
        </p:nvSpPr>
        <p:spPr bwMode="auto">
          <a:xfrm>
            <a:off x="1218312" y="2419342"/>
            <a:ext cx="7047056" cy="468000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5300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시책별로 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보면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농업기술원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기술보급과가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추진하고 있는 친환경 축산을 위한 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/>
            </a:r>
            <a:b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</a:b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생균제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생산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/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공급점수가 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93.7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점으로 가장 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높은 만족도 수준을 기록함</a:t>
            </a: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.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1462088" y="2973388"/>
            <a:ext cx="8027987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그외 셋째아이이상 무상보육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(87.5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&gt;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충청남도 중소기업 해외시장 개척지원 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(87.2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&gt; 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수요자 중심의 산업입지 적기공급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(85.9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&gt;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쾌적한 교육환경 분위기 조성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(85.7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&gt;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주민 정보화교육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(85.6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&gt;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주민참여형 녹색도시 계획수립방안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(84.7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&gt;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먹는물 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2011(84.1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등이 높은 만족도 기록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71" name="양쪽 모서리가 둥근 사각형 70"/>
          <p:cNvSpPr/>
          <p:nvPr/>
        </p:nvSpPr>
        <p:spPr bwMode="auto">
          <a:xfrm>
            <a:off x="7869238" y="820738"/>
            <a:ext cx="1620837" cy="3524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marL="576263" indent="-576263" algn="ctr" defTabSz="1017588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smtClean="0">
                <a:solidFill>
                  <a:srgbClr val="FFFFFF"/>
                </a:solidFill>
                <a:latin typeface="산돌고딕B" pitchFamily="18" charset="-127"/>
                <a:ea typeface="산돌고딕B" pitchFamily="18" charset="-127"/>
              </a:rPr>
              <a:t>70</a:t>
            </a:r>
            <a:r>
              <a:rPr kumimoji="0" lang="ko-KR" altLang="en-US" sz="1400" smtClean="0">
                <a:solidFill>
                  <a:srgbClr val="FFFFFF"/>
                </a:solidFill>
                <a:latin typeface="산돌고딕B" pitchFamily="18" charset="-127"/>
                <a:ea typeface="산돌고딕B" pitchFamily="18" charset="-127"/>
              </a:rPr>
              <a:t>개 </a:t>
            </a:r>
            <a:r>
              <a:rPr kumimoji="0" lang="ko-KR" altLang="en-US" sz="1400" dirty="0">
                <a:solidFill>
                  <a:srgbClr val="FFFFFF"/>
                </a:solidFill>
                <a:latin typeface="산돌고딕B" pitchFamily="18" charset="-127"/>
                <a:ea typeface="산돌고딕B" pitchFamily="18" charset="-127"/>
              </a:rPr>
              <a:t>기관 전체 대비</a:t>
            </a:r>
          </a:p>
        </p:txBody>
      </p:sp>
      <p:sp>
        <p:nvSpPr>
          <p:cNvPr id="74" name="AutoShape 33"/>
          <p:cNvSpPr>
            <a:spLocks noChangeArrowheads="1"/>
          </p:cNvSpPr>
          <p:nvPr/>
        </p:nvSpPr>
        <p:spPr bwMode="auto">
          <a:xfrm>
            <a:off x="8534400" y="2952750"/>
            <a:ext cx="790575" cy="227013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defRPr/>
            </a:pPr>
            <a:r>
              <a:rPr kumimoji="0" lang="en-US" altLang="ko-KR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32.6</a:t>
            </a:r>
            <a:r>
              <a:rPr kumimoji="0" lang="ko-KR" altLang="en-US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점 </a:t>
            </a:r>
            <a:r>
              <a:rPr kumimoji="0" lang="en-US" altLang="ko-KR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(</a:t>
            </a:r>
            <a:r>
              <a:rPr kumimoji="0" lang="ko-KR" altLang="en-US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최저</a:t>
            </a:r>
            <a:r>
              <a:rPr kumimoji="0" lang="en-US" altLang="ko-KR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)</a:t>
            </a:r>
          </a:p>
        </p:txBody>
      </p:sp>
      <p:sp>
        <p:nvSpPr>
          <p:cNvPr id="37" name="오각형 36"/>
          <p:cNvSpPr/>
          <p:nvPr/>
        </p:nvSpPr>
        <p:spPr>
          <a:xfrm>
            <a:off x="415924" y="3938652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3846" name="Group 19"/>
          <p:cNvGrpSpPr>
            <a:grpSpLocks/>
          </p:cNvGrpSpPr>
          <p:nvPr/>
        </p:nvGrpSpPr>
        <p:grpSpPr bwMode="auto">
          <a:xfrm>
            <a:off x="574675" y="4025900"/>
            <a:ext cx="276225" cy="244475"/>
            <a:chOff x="3990" y="1446"/>
            <a:chExt cx="312" cy="270"/>
          </a:xfrm>
        </p:grpSpPr>
        <p:sp>
          <p:nvSpPr>
            <p:cNvPr id="33861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862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3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60" name="모서리가 둥근 직사각형 59"/>
          <p:cNvSpPr/>
          <p:nvPr/>
        </p:nvSpPr>
        <p:spPr bwMode="auto">
          <a:xfrm>
            <a:off x="1218312" y="3800786"/>
            <a:ext cx="8127176" cy="468000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5300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반면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서해안유류오염사고 피해주민 배상 및 보상 지원추진 시책 만족도가 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/>
            </a:r>
            <a:b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</a:b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32.6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점으로 매우 낮은 수준에 머물러 있음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.</a:t>
            </a:r>
            <a:endParaRPr kumimoji="0" lang="en-US" altLang="ko-KR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1462088" y="4354513"/>
            <a:ext cx="8027987" cy="7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그외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 황해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FEZ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개발사업 추진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(55.3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),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농업환경보전 및 친환경농산물 안전향상기술개발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(57.6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), </a:t>
            </a:r>
            <a:r>
              <a:rPr kumimoji="0" lang="ko-KR" altLang="en-US" sz="1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충남브랜드쌀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품질향상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(60.5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등이 만족도 수준이 낮은 시책으로 꼽힘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</a:p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피해주민 배상 및 보상 지원추진 시책은 시책 성격상 향후에도 매우 낮은 만족도를 보일 것으로 판단됨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62" name="오각형 61"/>
          <p:cNvSpPr/>
          <p:nvPr/>
        </p:nvSpPr>
        <p:spPr>
          <a:xfrm>
            <a:off x="415924" y="5505064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3854" name="Group 19"/>
          <p:cNvGrpSpPr>
            <a:grpSpLocks/>
          </p:cNvGrpSpPr>
          <p:nvPr/>
        </p:nvGrpSpPr>
        <p:grpSpPr bwMode="auto">
          <a:xfrm>
            <a:off x="574675" y="5576888"/>
            <a:ext cx="276225" cy="242887"/>
            <a:chOff x="3990" y="1446"/>
            <a:chExt cx="312" cy="270"/>
          </a:xfrm>
        </p:grpSpPr>
        <p:sp>
          <p:nvSpPr>
            <p:cNvPr id="33859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860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4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75" name="모서리가 둥근 직사각형 74"/>
          <p:cNvSpPr/>
          <p:nvPr/>
        </p:nvSpPr>
        <p:spPr bwMode="auto">
          <a:xfrm>
            <a:off x="1218312" y="5367198"/>
            <a:ext cx="8127176" cy="468000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5300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측정항목에서는 필요성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(91.2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),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투명성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(77.8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등이 평균치 이상의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/>
            </a:r>
            <a:b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</a:b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높은 평가를 받은 반면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홍보성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의견수렴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효과성 등의 항목이 개선요소로 나타남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.</a:t>
            </a:r>
            <a:endParaRPr kumimoji="0" lang="en-US" altLang="ko-KR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1462088" y="5921375"/>
            <a:ext cx="8027987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필요성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(91.2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),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투명성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(77.8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은 전체 종합 만족도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(73.5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보다 높게 나타난 항목인 반면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</a:t>
            </a:r>
          </a:p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전문성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(73.0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),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효과성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(71.7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),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의견수렴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(70.4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),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홍보성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(67.1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항목은 종합만족도 수준 대비 낮은 수준에 머물러 있음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제목 2"/>
          <p:cNvSpPr>
            <a:spLocks noGrp="1"/>
          </p:cNvSpPr>
          <p:nvPr>
            <p:ph type="title"/>
          </p:nvPr>
        </p:nvSpPr>
        <p:spPr>
          <a:xfrm>
            <a:off x="349250" y="200546"/>
            <a:ext cx="4531690" cy="384721"/>
          </a:xfrm>
        </p:spPr>
        <p:txBody>
          <a:bodyPr/>
          <a:lstStyle/>
          <a:p>
            <a:r>
              <a:rPr lang="en-US" altLang="ko-KR" smtClean="0"/>
              <a:t>Ⅰ. </a:t>
            </a:r>
            <a:r>
              <a:t>전체 </a:t>
            </a:r>
            <a:r>
              <a:rPr/>
              <a:t>결과 </a:t>
            </a:r>
            <a:r>
              <a:rPr smtClean="0"/>
              <a:t>요약</a:t>
            </a:r>
            <a:r>
              <a:rPr lang="en-US" altLang="ko-KR" smtClean="0"/>
              <a:t>(70</a:t>
            </a:r>
            <a:r>
              <a:rPr lang="ko-KR" altLang="en-US" smtClean="0"/>
              <a:t>개 필수시책</a:t>
            </a:r>
            <a:r>
              <a:rPr lang="en-US" altLang="ko-KR" smtClean="0"/>
              <a:t>)</a:t>
            </a:r>
            <a:endParaRPr/>
          </a:p>
        </p:txBody>
      </p:sp>
      <p:sp>
        <p:nvSpPr>
          <p:cNvPr id="34819" name="TextBox 41"/>
          <p:cNvSpPr txBox="1">
            <a:spLocks noChangeArrowheads="1"/>
          </p:cNvSpPr>
          <p:nvPr/>
        </p:nvSpPr>
        <p:spPr bwMode="auto">
          <a:xfrm>
            <a:off x="390525" y="776288"/>
            <a:ext cx="136207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1.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전체 결과 요약</a:t>
            </a: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1218312" y="1402110"/>
            <a:ext cx="8271763" cy="468000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5300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IPA</a:t>
            </a:r>
            <a:r>
              <a:rPr kumimoji="0" lang="ko-KR" altLang="en-US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분석 결과</a:t>
            </a:r>
            <a:r>
              <a:rPr kumimoji="0" lang="en-US" altLang="ko-KR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일관성</a:t>
            </a:r>
            <a:r>
              <a:rPr kumimoji="0" lang="en-US" altLang="ko-KR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전문성</a:t>
            </a:r>
            <a:r>
              <a:rPr kumimoji="0" lang="en-US" altLang="ko-KR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효과성</a:t>
            </a:r>
            <a:r>
              <a:rPr kumimoji="0" lang="en-US" altLang="ko-KR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의견수렴</a:t>
            </a:r>
            <a:r>
              <a:rPr kumimoji="0" lang="en-US" altLang="ko-KR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홍보성</a:t>
            </a:r>
            <a:r>
              <a:rPr kumimoji="0" lang="ko-KR" altLang="en-US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 등이 최우선 개선요소로 나타난 반면</a:t>
            </a:r>
            <a:r>
              <a:rPr kumimoji="0" lang="en-US" altLang="ko-KR" sz="15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</a:t>
            </a:r>
          </a:p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투명성은 상대적 강점 영역에</a:t>
            </a: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필요성은 유지관리 영역에 위치</a:t>
            </a:r>
            <a:endParaRPr kumimoji="0" lang="en-US" altLang="ko-KR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1462088" y="1955800"/>
            <a:ext cx="8027987" cy="191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상대적 강점 영역에 위치하는 항목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중요도 高 만족도 高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: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투명성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※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투명성이 높다는 점은 공공기관으로서 기본적으로 확보해야 할 덕목이라는 점에서 바람직한 결과로 판단됨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</a:p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유지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관리 영역에 위치하는 항목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중요도 低 만족도 高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: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필요성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※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충남도가 추진하는 시책은 정책수요가 높다는 점을 시사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최우선 개선 영역에 위치하는 항목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중요도 高 만족도 低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: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일관성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전문성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효과성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의견수렴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3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홍보성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※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다만 사업 추진과정에서의 적극적인 홍보강화와 정책일관성의 유지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실제 정책효과의 달성 등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정책이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  </a:t>
            </a:r>
            <a:r>
              <a:rPr kumimoji="0" lang="ko-KR" altLang="en-US" sz="13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외화되는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제반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과정에 보다 노력을 경주해야 할 것으로 보임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70" name="오각형 69"/>
          <p:cNvSpPr/>
          <p:nvPr/>
        </p:nvSpPr>
        <p:spPr>
          <a:xfrm>
            <a:off x="416496" y="1407039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4827" name="Group 19"/>
          <p:cNvGrpSpPr>
            <a:grpSpLocks/>
          </p:cNvGrpSpPr>
          <p:nvPr/>
        </p:nvGrpSpPr>
        <p:grpSpPr bwMode="auto">
          <a:xfrm>
            <a:off x="574675" y="1474788"/>
            <a:ext cx="276225" cy="242887"/>
            <a:chOff x="3990" y="1446"/>
            <a:chExt cx="312" cy="270"/>
          </a:xfrm>
        </p:grpSpPr>
        <p:sp>
          <p:nvSpPr>
            <p:cNvPr id="34828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829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5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제목 2"/>
          <p:cNvSpPr>
            <a:spLocks noGrp="1"/>
          </p:cNvSpPr>
          <p:nvPr>
            <p:ph type="title"/>
          </p:nvPr>
        </p:nvSpPr>
        <p:spPr>
          <a:xfrm>
            <a:off x="349250" y="200546"/>
            <a:ext cx="4531690" cy="384721"/>
          </a:xfrm>
        </p:spPr>
        <p:txBody>
          <a:bodyPr/>
          <a:lstStyle/>
          <a:p>
            <a:r>
              <a:rPr lang="en-US" altLang="ko-KR" smtClean="0"/>
              <a:t>Ⅰ. </a:t>
            </a:r>
            <a:r>
              <a:t>전체 </a:t>
            </a:r>
            <a:r>
              <a:rPr/>
              <a:t>결과 </a:t>
            </a:r>
            <a:r>
              <a:rPr smtClean="0"/>
              <a:t>요약</a:t>
            </a:r>
            <a:r>
              <a:rPr lang="en-US" altLang="ko-KR" smtClean="0"/>
              <a:t>(70</a:t>
            </a:r>
            <a:r>
              <a:rPr lang="ko-KR" altLang="en-US" smtClean="0"/>
              <a:t>개 필수시책</a:t>
            </a:r>
            <a:r>
              <a:rPr lang="en-US" altLang="ko-KR" smtClean="0"/>
              <a:t>)</a:t>
            </a:r>
            <a:endParaRPr/>
          </a:p>
        </p:txBody>
      </p:sp>
      <p:sp>
        <p:nvSpPr>
          <p:cNvPr id="35843" name="TextBox 23"/>
          <p:cNvSpPr txBox="1">
            <a:spLocks noChangeArrowheads="1"/>
          </p:cNvSpPr>
          <p:nvPr/>
        </p:nvSpPr>
        <p:spPr bwMode="auto">
          <a:xfrm>
            <a:off x="390525" y="776288"/>
            <a:ext cx="31734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2.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핵심 발견사항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(Key Findings)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및 결론</a:t>
            </a:r>
          </a:p>
        </p:txBody>
      </p:sp>
      <p:sp>
        <p:nvSpPr>
          <p:cNvPr id="22" name="오각형 21"/>
          <p:cNvSpPr/>
          <p:nvPr/>
        </p:nvSpPr>
        <p:spPr>
          <a:xfrm>
            <a:off x="415924" y="1413720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5847" name="Group 19"/>
          <p:cNvGrpSpPr>
            <a:grpSpLocks/>
          </p:cNvGrpSpPr>
          <p:nvPr/>
        </p:nvGrpSpPr>
        <p:grpSpPr bwMode="auto">
          <a:xfrm>
            <a:off x="574675" y="1493838"/>
            <a:ext cx="276225" cy="242887"/>
            <a:chOff x="3990" y="1446"/>
            <a:chExt cx="312" cy="270"/>
          </a:xfrm>
        </p:grpSpPr>
        <p:sp>
          <p:nvSpPr>
            <p:cNvPr id="35877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5878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1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27" name="모서리가 둥근 직사각형 26"/>
          <p:cNvSpPr/>
          <p:nvPr/>
        </p:nvSpPr>
        <p:spPr bwMode="auto">
          <a:xfrm>
            <a:off x="1217613" y="1408113"/>
            <a:ext cx="8272462" cy="468312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충남도 주요 시책만족도 </a:t>
            </a:r>
            <a:r>
              <a:rPr kumimoji="0"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전년도 수준유지</a:t>
            </a:r>
            <a:r>
              <a:rPr kumimoji="0"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‘</a:t>
            </a:r>
            <a:r>
              <a:rPr kumimoji="0"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만족</a:t>
            </a:r>
            <a:r>
              <a:rPr kumimoji="0" lang="en-US" altLang="ko-KR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</a:t>
            </a:r>
            <a:r>
              <a:rPr kumimoji="0" lang="en-US" altLang="ko-KR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73.5</a:t>
            </a:r>
            <a:r>
              <a:rPr kumimoji="0" lang="ko-KR" alt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</a:t>
            </a:r>
            <a:r>
              <a:rPr kumimoji="0"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)’ </a:t>
            </a:r>
            <a:r>
              <a:rPr kumimoji="0"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수준 달성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462088" y="1962150"/>
            <a:ext cx="8027987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2011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년도 충남도 공공기관의 고객만족도는 전년 대비 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0.5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 하락함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b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이는 </a:t>
            </a:r>
            <a:r>
              <a:rPr kumimoji="0" lang="ko-KR" altLang="en-US" sz="1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허베이스트리트호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유류오염 피해배상 및 보상이 지연됨에 따라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해당 시책의 점수가 극히 저조한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상황이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전체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만족도에 큰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영향을 미치고 있는 것으로 보임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충남도청의 시책 종합만족도는 수준은 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‘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만족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’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수준임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endParaRPr kumimoji="0" lang="ko-KR" altLang="en-US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‘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매우 만족</a:t>
            </a:r>
            <a:r>
              <a:rPr kumimoji="0" lang="en-US" altLang="ko-KR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’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수준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진입을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단기 목표로 상정하고 </a:t>
            </a:r>
            <a:r>
              <a:rPr kumimoji="0" lang="ko-KR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만족도 관리를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진행할 필요가 있음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/>
        </p:nvGraphicFramePr>
        <p:xfrm>
          <a:off x="1374775" y="4122738"/>
          <a:ext cx="7250696" cy="652995"/>
        </p:xfrm>
        <a:graphic>
          <a:graphicData uri="http://schemas.openxmlformats.org/drawingml/2006/table">
            <a:tbl>
              <a:tblPr/>
              <a:tblGrid>
                <a:gridCol w="1812674"/>
                <a:gridCol w="1812674"/>
                <a:gridCol w="1812674"/>
                <a:gridCol w="1812674"/>
              </a:tblGrid>
              <a:tr h="65299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17375D"/>
                          </a:solidFill>
                          <a:latin typeface="돋움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latin typeface="돋움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latin typeface="돋움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latin typeface="돋움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cxnSp>
        <p:nvCxnSpPr>
          <p:cNvPr id="43" name="직선 연결선 42"/>
          <p:cNvCxnSpPr/>
          <p:nvPr/>
        </p:nvCxnSpPr>
        <p:spPr>
          <a:xfrm>
            <a:off x="411163" y="7161213"/>
            <a:ext cx="9144000" cy="158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모서리가 둥근 사각형 설명선 45"/>
          <p:cNvSpPr/>
          <p:nvPr/>
        </p:nvSpPr>
        <p:spPr>
          <a:xfrm>
            <a:off x="6661150" y="5703888"/>
            <a:ext cx="2324100" cy="571500"/>
          </a:xfrm>
          <a:prstGeom prst="wedgeRoundRectCallout">
            <a:avLst>
              <a:gd name="adj1" fmla="val -49850"/>
              <a:gd name="adj2" fmla="val -254958"/>
              <a:gd name="adj3" fmla="val 16667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>
                <a:latin typeface="산돌고딕 L" pitchFamily="18" charset="-127"/>
                <a:ea typeface="산돌고딕 L" pitchFamily="18" charset="-127"/>
              </a:rPr>
              <a:t>2010</a:t>
            </a:r>
            <a:r>
              <a:rPr kumimoji="0" lang="ko-KR" altLang="en-US" sz="1400" b="1">
                <a:latin typeface="산돌고딕 L" pitchFamily="18" charset="-127"/>
                <a:ea typeface="산돌고딕 L" pitchFamily="18" charset="-127"/>
              </a:rPr>
              <a:t>년도 종합시책만족도</a:t>
            </a:r>
            <a:r>
              <a:rPr kumimoji="0" lang="en-US" altLang="ko-KR" sz="2000" b="1" i="1">
                <a:latin typeface="산돌고딕 L" pitchFamily="18" charset="-127"/>
                <a:ea typeface="산돌고딕 L" pitchFamily="18" charset="-127"/>
              </a:rPr>
              <a:t>74.0</a:t>
            </a:r>
            <a:r>
              <a:rPr kumimoji="0" lang="ko-KR" altLang="en-US" sz="2000" b="1" i="1">
                <a:latin typeface="산돌고딕 L" pitchFamily="18" charset="-127"/>
                <a:ea typeface="산돌고딕 L" pitchFamily="18" charset="-127"/>
              </a:rPr>
              <a:t>점</a:t>
            </a:r>
            <a:endParaRPr kumimoji="0" lang="ko-KR" altLang="en-US" sz="2000" b="1" i="1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64" name="Text Box 11"/>
          <p:cNvSpPr txBox="1">
            <a:spLocks noChangeArrowheads="1"/>
          </p:cNvSpPr>
          <p:nvPr/>
        </p:nvSpPr>
        <p:spPr bwMode="auto">
          <a:xfrm>
            <a:off x="1231900" y="4846638"/>
            <a:ext cx="3841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en-US" alt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0</a:t>
            </a:r>
            <a:r>
              <a:rPr kumimoji="0" lang="ko-KR" altLang="en-US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점</a:t>
            </a:r>
            <a:endParaRPr kumimoji="0" lang="ko-KR" sz="1200">
              <a:latin typeface="산돌고딕 L" pitchFamily="18" charset="-127"/>
              <a:ea typeface="산돌고딕 L" pitchFamily="18" charset="-127"/>
              <a:cs typeface="Arial" charset="0"/>
            </a:endParaRPr>
          </a:p>
        </p:txBody>
      </p:sp>
      <p:sp>
        <p:nvSpPr>
          <p:cNvPr id="35865" name="Text Box 13"/>
          <p:cNvSpPr txBox="1">
            <a:spLocks noChangeArrowheads="1"/>
          </p:cNvSpPr>
          <p:nvPr/>
        </p:nvSpPr>
        <p:spPr bwMode="auto">
          <a:xfrm>
            <a:off x="2865438" y="4846638"/>
            <a:ext cx="59848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en-US" alt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25.0</a:t>
            </a:r>
            <a:r>
              <a:rPr kumimoji="0" 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점</a:t>
            </a:r>
            <a:endParaRPr kumimoji="0" lang="ko-KR" sz="1200">
              <a:latin typeface="산돌고딕 L" pitchFamily="18" charset="-127"/>
              <a:ea typeface="산돌고딕 L" pitchFamily="18" charset="-127"/>
              <a:cs typeface="Arial" charset="0"/>
            </a:endParaRPr>
          </a:p>
        </p:txBody>
      </p:sp>
      <p:sp>
        <p:nvSpPr>
          <p:cNvPr id="35866" name="Text Box 15"/>
          <p:cNvSpPr txBox="1">
            <a:spLocks noChangeArrowheads="1"/>
          </p:cNvSpPr>
          <p:nvPr/>
        </p:nvSpPr>
        <p:spPr bwMode="auto">
          <a:xfrm>
            <a:off x="4737100" y="4846638"/>
            <a:ext cx="6429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en-US" alt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50.0</a:t>
            </a:r>
            <a:r>
              <a:rPr kumimoji="0" 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점</a:t>
            </a:r>
            <a:endParaRPr kumimoji="0" lang="ko-KR" sz="1200">
              <a:latin typeface="산돌고딕 L" pitchFamily="18" charset="-127"/>
              <a:ea typeface="산돌고딕 L" pitchFamily="18" charset="-127"/>
              <a:cs typeface="Arial" charset="0"/>
            </a:endParaRPr>
          </a:p>
        </p:txBody>
      </p:sp>
      <p:sp>
        <p:nvSpPr>
          <p:cNvPr id="35867" name="Text Box 18"/>
          <p:cNvSpPr txBox="1">
            <a:spLocks noChangeArrowheads="1"/>
          </p:cNvSpPr>
          <p:nvPr/>
        </p:nvSpPr>
        <p:spPr bwMode="auto">
          <a:xfrm>
            <a:off x="6731000" y="4846638"/>
            <a:ext cx="5984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en-US" alt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75.0</a:t>
            </a:r>
            <a:r>
              <a:rPr kumimoji="0" 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점</a:t>
            </a:r>
            <a:endParaRPr kumimoji="0" lang="ko-KR" sz="1200">
              <a:latin typeface="산돌고딕 L" pitchFamily="18" charset="-127"/>
              <a:ea typeface="산돌고딕 L" pitchFamily="18" charset="-127"/>
              <a:cs typeface="Arial" charset="0"/>
            </a:endParaRPr>
          </a:p>
        </p:txBody>
      </p:sp>
      <p:sp>
        <p:nvSpPr>
          <p:cNvPr id="52" name="Oval 35"/>
          <p:cNvSpPr>
            <a:spLocks noChangeArrowheads="1"/>
          </p:cNvSpPr>
          <p:nvPr/>
        </p:nvSpPr>
        <p:spPr bwMode="auto">
          <a:xfrm>
            <a:off x="6610350" y="4489450"/>
            <a:ext cx="114300" cy="1143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 algn="ctr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73104" fontAlgn="auto" latinLnBrk="0">
              <a:lnSpc>
                <a:spcPct val="110000"/>
              </a:lnSpc>
              <a:spcBef>
                <a:spcPct val="40000"/>
              </a:spcBef>
              <a:spcAft>
                <a:spcPts val="0"/>
              </a:spcAft>
              <a:buSzPct val="70000"/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35869" name="Text Box 10"/>
          <p:cNvSpPr txBox="1">
            <a:spLocks noChangeArrowheads="1"/>
          </p:cNvSpPr>
          <p:nvPr/>
        </p:nvSpPr>
        <p:spPr bwMode="auto">
          <a:xfrm>
            <a:off x="1231900" y="3443288"/>
            <a:ext cx="484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매우</a:t>
            </a:r>
            <a:endParaRPr kumimoji="0" lang="en-US" altLang="ko-KR" sz="1200">
              <a:latin typeface="산돌고딕 L" pitchFamily="18" charset="-127"/>
              <a:ea typeface="산돌고딕 L" pitchFamily="18" charset="-127"/>
            </a:endParaRPr>
          </a:p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불만족</a:t>
            </a:r>
            <a:endParaRPr kumimoji="0" lang="ko-KR" sz="12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0" name="Text Box 12"/>
          <p:cNvSpPr txBox="1">
            <a:spLocks noChangeArrowheads="1"/>
          </p:cNvSpPr>
          <p:nvPr/>
        </p:nvSpPr>
        <p:spPr bwMode="auto">
          <a:xfrm>
            <a:off x="2505075" y="3467100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불만족</a:t>
            </a:r>
            <a:endParaRPr kumimoji="0" lang="en-US" altLang="ko-KR" sz="1200">
              <a:latin typeface="산돌고딕 L" pitchFamily="18" charset="-127"/>
              <a:ea typeface="산돌고딕 L" pitchFamily="18" charset="-127"/>
            </a:endParaRPr>
          </a:p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하는 편</a:t>
            </a:r>
            <a:endParaRPr kumimoji="0" lang="ko-KR" sz="12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1" name="Text Box 14"/>
          <p:cNvSpPr txBox="1">
            <a:spLocks noChangeArrowheads="1"/>
          </p:cNvSpPr>
          <p:nvPr/>
        </p:nvSpPr>
        <p:spPr bwMode="auto">
          <a:xfrm>
            <a:off x="6470650" y="3489325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만족</a:t>
            </a:r>
            <a:endParaRPr kumimoji="0" lang="en-US" altLang="ko-KR" sz="1200">
              <a:latin typeface="산돌고딕 L" pitchFamily="18" charset="-127"/>
              <a:ea typeface="산돌고딕 L" pitchFamily="18" charset="-127"/>
            </a:endParaRPr>
          </a:p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하는 편</a:t>
            </a:r>
            <a:endParaRPr kumimoji="0" lang="ko-KR" sz="12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2" name="Text Box 12"/>
          <p:cNvSpPr txBox="1">
            <a:spLocks noChangeArrowheads="1"/>
          </p:cNvSpPr>
          <p:nvPr/>
        </p:nvSpPr>
        <p:spPr bwMode="auto">
          <a:xfrm>
            <a:off x="4652963" y="3489325"/>
            <a:ext cx="508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중간</a:t>
            </a:r>
            <a:r>
              <a:rPr kumimoji="0" lang="en-US" altLang="ko-KR" sz="1200">
                <a:latin typeface="산돌고딕 L" pitchFamily="18" charset="-127"/>
                <a:ea typeface="산돌고딕 L" pitchFamily="18" charset="-127"/>
              </a:rPr>
              <a:t>/</a:t>
            </a:r>
          </a:p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보통</a:t>
            </a:r>
            <a:endParaRPr kumimoji="0" lang="ko-KR" sz="12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3" name="Text Box 12"/>
          <p:cNvSpPr txBox="1">
            <a:spLocks noChangeArrowheads="1"/>
          </p:cNvSpPr>
          <p:nvPr/>
        </p:nvSpPr>
        <p:spPr bwMode="auto">
          <a:xfrm>
            <a:off x="8089900" y="3417888"/>
            <a:ext cx="508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매우</a:t>
            </a:r>
            <a:endParaRPr kumimoji="0" lang="en-US" altLang="ko-KR" sz="1200">
              <a:latin typeface="산돌고딕 L" pitchFamily="18" charset="-127"/>
              <a:ea typeface="산돌고딕 L" pitchFamily="18" charset="-127"/>
            </a:endParaRPr>
          </a:p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만족</a:t>
            </a:r>
            <a:endParaRPr kumimoji="0" lang="ko-KR" sz="12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4" name="Text Box 20"/>
          <p:cNvSpPr txBox="1">
            <a:spLocks noChangeArrowheads="1"/>
          </p:cNvSpPr>
          <p:nvPr/>
        </p:nvSpPr>
        <p:spPr bwMode="auto">
          <a:xfrm>
            <a:off x="8161338" y="4846638"/>
            <a:ext cx="7143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en-US" alt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100</a:t>
            </a:r>
            <a:r>
              <a:rPr kumimoji="0" 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점</a:t>
            </a:r>
            <a:endParaRPr kumimoji="0" lang="ko-KR" sz="1200">
              <a:latin typeface="산돌고딕 L" pitchFamily="18" charset="-127"/>
              <a:ea typeface="산돌고딕 L" pitchFamily="18" charset="-127"/>
              <a:cs typeface="Arial" charset="0"/>
            </a:endParaRPr>
          </a:p>
        </p:txBody>
      </p:sp>
      <p:sp>
        <p:nvSpPr>
          <p:cNvPr id="62" name="모서리가 둥근 사각형 설명선 61"/>
          <p:cNvSpPr/>
          <p:nvPr/>
        </p:nvSpPr>
        <p:spPr>
          <a:xfrm>
            <a:off x="3368675" y="5716588"/>
            <a:ext cx="2354263" cy="571500"/>
          </a:xfrm>
          <a:prstGeom prst="wedgeRoundRectCallout">
            <a:avLst>
              <a:gd name="adj1" fmla="val 81716"/>
              <a:gd name="adj2" fmla="val -249958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smtClean="0">
                <a:latin typeface="산돌고딕 L" pitchFamily="18" charset="-127"/>
                <a:ea typeface="산돌고딕 L" pitchFamily="18" charset="-127"/>
              </a:rPr>
              <a:t>2011</a:t>
            </a:r>
            <a:r>
              <a:rPr kumimoji="0" lang="ko-KR" altLang="en-US" sz="1400" b="1" smtClean="0">
                <a:latin typeface="산돌고딕 L" pitchFamily="18" charset="-127"/>
                <a:ea typeface="산돌고딕 L" pitchFamily="18" charset="-127"/>
              </a:rPr>
              <a:t>년도 </a:t>
            </a:r>
            <a:r>
              <a:rPr kumimoji="0" lang="ko-KR" altLang="en-US" sz="1400" b="1">
                <a:latin typeface="산돌고딕 L" pitchFamily="18" charset="-127"/>
                <a:ea typeface="산돌고딕 L" pitchFamily="18" charset="-127"/>
              </a:rPr>
              <a:t>종합시책만족도</a:t>
            </a:r>
            <a:endParaRPr kumimoji="0" lang="en-US" altLang="ko-KR" sz="1400" b="1" dirty="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i="1">
                <a:latin typeface="산돌고딕 L" pitchFamily="18" charset="-127"/>
                <a:ea typeface="산돌고딕 L" pitchFamily="18" charset="-127"/>
              </a:rPr>
              <a:t>73.5</a:t>
            </a:r>
            <a:r>
              <a:rPr kumimoji="0" lang="ko-KR" altLang="en-US" sz="2000" b="1" i="1">
                <a:latin typeface="산돌고딕 L" pitchFamily="18" charset="-127"/>
                <a:ea typeface="산돌고딕 L" pitchFamily="18" charset="-127"/>
              </a:rPr>
              <a:t>점</a:t>
            </a:r>
            <a:endParaRPr kumimoji="0" lang="ko-KR" altLang="en-US" sz="2000" b="1" i="1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6" name="Oval 35"/>
          <p:cNvSpPr>
            <a:spLocks noChangeArrowheads="1"/>
          </p:cNvSpPr>
          <p:nvPr/>
        </p:nvSpPr>
        <p:spPr bwMode="auto">
          <a:xfrm>
            <a:off x="6416675" y="4492625"/>
            <a:ext cx="114300" cy="114300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>
              <a:lnSpc>
                <a:spcPct val="110000"/>
              </a:lnSpc>
              <a:spcBef>
                <a:spcPct val="40000"/>
              </a:spcBef>
              <a:buSzPct val="70000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직사각형 72"/>
          <p:cNvSpPr/>
          <p:nvPr/>
        </p:nvSpPr>
        <p:spPr>
          <a:xfrm>
            <a:off x="7854950" y="1176338"/>
            <a:ext cx="1620838" cy="2141537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3795" name="제목 2"/>
          <p:cNvSpPr>
            <a:spLocks noGrp="1"/>
          </p:cNvSpPr>
          <p:nvPr>
            <p:ph type="title"/>
          </p:nvPr>
        </p:nvSpPr>
        <p:spPr>
          <a:xfrm>
            <a:off x="349250" y="200546"/>
            <a:ext cx="4263988" cy="384721"/>
          </a:xfrm>
        </p:spPr>
        <p:txBody>
          <a:bodyPr/>
          <a:lstStyle/>
          <a:p>
            <a:r>
              <a:rPr lang="en-US" altLang="ko-KR"/>
              <a:t>Ⅱ. </a:t>
            </a:r>
            <a:r>
              <a:t>전체 </a:t>
            </a:r>
            <a:r>
              <a:rPr/>
              <a:t>결과 </a:t>
            </a:r>
            <a:r>
              <a:rPr smtClean="0"/>
              <a:t>요약</a:t>
            </a:r>
            <a:r>
              <a:rPr lang="en-US" smtClean="0"/>
              <a:t>(5</a:t>
            </a:r>
            <a:r>
              <a:rPr lang="ko-KR" altLang="en-US" smtClean="0"/>
              <a:t>개 선택시책</a:t>
            </a:r>
            <a:r>
              <a:rPr lang="en-US" altLang="ko-KR" smtClean="0"/>
              <a:t>)</a:t>
            </a:r>
            <a:endParaRPr/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7956550" y="1389063"/>
          <a:ext cx="452327" cy="1697059"/>
        </p:xfrm>
        <a:graphic>
          <a:graphicData uri="http://schemas.openxmlformats.org/drawingml/2006/table">
            <a:tbl>
              <a:tblPr/>
              <a:tblGrid>
                <a:gridCol w="150776"/>
                <a:gridCol w="150776"/>
                <a:gridCol w="150775"/>
              </a:tblGrid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243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4" name="직선 연결선 33"/>
          <p:cNvCxnSpPr/>
          <p:nvPr/>
        </p:nvCxnSpPr>
        <p:spPr>
          <a:xfrm>
            <a:off x="8110538" y="2151063"/>
            <a:ext cx="32385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120" descr="둘레안에-원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 flipV="1">
            <a:off x="8039669" y="2020052"/>
            <a:ext cx="281932" cy="25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AutoShape 33"/>
          <p:cNvSpPr>
            <a:spLocks noChangeArrowheads="1"/>
          </p:cNvSpPr>
          <p:nvPr/>
        </p:nvSpPr>
        <p:spPr bwMode="auto">
          <a:xfrm>
            <a:off x="8502650" y="1287463"/>
            <a:ext cx="790281" cy="225885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defRPr/>
            </a:pPr>
            <a:r>
              <a:rPr kumimoji="0" lang="en-US" altLang="ko-KR" sz="1200" b="1" smtClean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72.5</a:t>
            </a:r>
            <a:r>
              <a:rPr kumimoji="0" lang="ko-KR" altLang="en-US" sz="1200" b="1" smtClean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점 </a:t>
            </a:r>
            <a:r>
              <a:rPr kumimoji="0" lang="en-US" altLang="ko-KR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(</a:t>
            </a:r>
            <a:r>
              <a:rPr kumimoji="0" lang="ko-KR" altLang="en-US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최고</a:t>
            </a:r>
            <a:r>
              <a:rPr kumimoji="0" lang="en-US" altLang="ko-KR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)</a:t>
            </a:r>
          </a:p>
        </p:txBody>
      </p:sp>
      <p:sp>
        <p:nvSpPr>
          <p:cNvPr id="38" name="AutoShape 33"/>
          <p:cNvSpPr>
            <a:spLocks noChangeArrowheads="1"/>
          </p:cNvSpPr>
          <p:nvPr/>
        </p:nvSpPr>
        <p:spPr bwMode="auto">
          <a:xfrm>
            <a:off x="8534400" y="1971675"/>
            <a:ext cx="726710" cy="376476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spcBef>
                <a:spcPts val="0"/>
              </a:spcBef>
              <a:defRPr/>
            </a:pPr>
            <a:r>
              <a:rPr kumimoji="0" lang="en-US" altLang="ko-KR" sz="1200" b="1" smtClean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5</a:t>
            </a:r>
            <a:r>
              <a:rPr kumimoji="0" lang="ko-KR" altLang="en-US" sz="1200" b="1" smtClean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개 </a:t>
            </a:r>
            <a:r>
              <a:rPr kumimoji="0" lang="ko-KR" altLang="en-US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기관</a:t>
            </a:r>
            <a:endParaRPr kumimoji="0" lang="en-US" altLang="ko-KR" sz="1200" b="1" dirty="0">
              <a:solidFill>
                <a:schemeClr val="tx1"/>
              </a:solidFill>
              <a:latin typeface="산돌고딕 M" pitchFamily="18" charset="-127"/>
              <a:ea typeface="산돌고딕 M" pitchFamily="18" charset="-127"/>
            </a:endParaRPr>
          </a:p>
          <a:p>
            <a:pPr marL="134938" indent="-134938" defTabSz="973104">
              <a:spcBef>
                <a:spcPts val="0"/>
              </a:spcBef>
              <a:defRPr/>
            </a:pPr>
            <a:r>
              <a:rPr kumimoji="0" lang="ko-KR" altLang="en-US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평균 </a:t>
            </a:r>
            <a:r>
              <a:rPr kumimoji="0" lang="en-US" altLang="ko-KR" sz="1200" b="1" smtClean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69.8</a:t>
            </a:r>
            <a:r>
              <a:rPr kumimoji="0" lang="ko-KR" altLang="en-US" sz="1200" b="1" smtClean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점</a:t>
            </a:r>
            <a:endParaRPr kumimoji="0" lang="en-US" altLang="ko-KR" sz="1200" b="1" dirty="0">
              <a:solidFill>
                <a:schemeClr val="tx1"/>
              </a:solidFill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33824" name="TextBox 41"/>
          <p:cNvSpPr txBox="1">
            <a:spLocks noChangeArrowheads="1"/>
          </p:cNvSpPr>
          <p:nvPr/>
        </p:nvSpPr>
        <p:spPr bwMode="auto">
          <a:xfrm>
            <a:off x="390525" y="776288"/>
            <a:ext cx="136207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1.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전체 결과 요약</a:t>
            </a:r>
          </a:p>
        </p:txBody>
      </p:sp>
      <p:sp>
        <p:nvSpPr>
          <p:cNvPr id="33" name="오각형 32"/>
          <p:cNvSpPr/>
          <p:nvPr/>
        </p:nvSpPr>
        <p:spPr>
          <a:xfrm>
            <a:off x="415924" y="1413720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74675" y="1493838"/>
            <a:ext cx="276225" cy="242887"/>
            <a:chOff x="3990" y="1446"/>
            <a:chExt cx="312" cy="270"/>
          </a:xfrm>
        </p:grpSpPr>
        <p:sp>
          <p:nvSpPr>
            <p:cNvPr id="33865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866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1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44" name="모서리가 둥근 직사각형 43"/>
          <p:cNvSpPr/>
          <p:nvPr/>
        </p:nvSpPr>
        <p:spPr bwMode="auto">
          <a:xfrm>
            <a:off x="1218312" y="1408791"/>
            <a:ext cx="6554088" cy="468000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5300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충남도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선택시책의 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전체 종합만족도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수준은 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69.8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점으로  </a:t>
            </a: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/>
            </a:r>
            <a:b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</a:b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전년도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(74.0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</a:t>
            </a: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대비  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0.5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 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하락한 것으로 나타남</a:t>
            </a: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.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1462088" y="1962150"/>
            <a:ext cx="8027987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충남도 시책 전체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고객만족도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: 2010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년 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74.0 →  2011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년 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73.5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(0.5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하락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</a:p>
        </p:txBody>
      </p:sp>
      <p:sp>
        <p:nvSpPr>
          <p:cNvPr id="46" name="오각형 45"/>
          <p:cNvSpPr/>
          <p:nvPr/>
        </p:nvSpPr>
        <p:spPr>
          <a:xfrm>
            <a:off x="415924" y="2557208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574675" y="2625725"/>
            <a:ext cx="276225" cy="244475"/>
            <a:chOff x="3990" y="1446"/>
            <a:chExt cx="312" cy="270"/>
          </a:xfrm>
        </p:grpSpPr>
        <p:sp>
          <p:nvSpPr>
            <p:cNvPr id="33863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864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2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50" name="모서리가 둥근 직사각형 49"/>
          <p:cNvSpPr/>
          <p:nvPr/>
        </p:nvSpPr>
        <p:spPr bwMode="auto">
          <a:xfrm>
            <a:off x="1218312" y="2419342"/>
            <a:ext cx="7623120" cy="468000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5300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시책별로 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보면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자치행정과의 도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시군정 실무협의회 운영 시책이 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78.4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점으로 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/>
            </a:r>
            <a:b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</a:b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가장 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높은 만족도 수준을 기록함</a:t>
            </a: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.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1462088" y="2973388"/>
            <a:ext cx="8027987" cy="44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그외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아이돌보미 지원사업 이용자 만족도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(72.5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&gt;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직무성과 만족도 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(72.2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등이 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전체 평균치 보다 높은 점수를 기록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71" name="양쪽 모서리가 둥근 사각형 70"/>
          <p:cNvSpPr/>
          <p:nvPr/>
        </p:nvSpPr>
        <p:spPr bwMode="auto">
          <a:xfrm>
            <a:off x="7850188" y="820738"/>
            <a:ext cx="1620837" cy="3524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marL="576263" indent="-576263" algn="ctr" defTabSz="1017588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solidFill>
                  <a:srgbClr val="FFFFFF"/>
                </a:solidFill>
                <a:latin typeface="산돌고딕B" pitchFamily="18" charset="-127"/>
                <a:ea typeface="산돌고딕B" pitchFamily="18" charset="-127"/>
              </a:rPr>
              <a:t>37</a:t>
            </a:r>
            <a:r>
              <a:rPr kumimoji="0" lang="ko-KR" altLang="en-US" sz="1400" dirty="0">
                <a:solidFill>
                  <a:srgbClr val="FFFFFF"/>
                </a:solidFill>
                <a:latin typeface="산돌고딕B" pitchFamily="18" charset="-127"/>
                <a:ea typeface="산돌고딕B" pitchFamily="18" charset="-127"/>
              </a:rPr>
              <a:t>개 기관 전체 대비</a:t>
            </a:r>
          </a:p>
        </p:txBody>
      </p:sp>
      <p:sp>
        <p:nvSpPr>
          <p:cNvPr id="74" name="AutoShape 33"/>
          <p:cNvSpPr>
            <a:spLocks noChangeArrowheads="1"/>
          </p:cNvSpPr>
          <p:nvPr/>
        </p:nvSpPr>
        <p:spPr bwMode="auto">
          <a:xfrm>
            <a:off x="8534400" y="2952750"/>
            <a:ext cx="790281" cy="225885"/>
          </a:xfrm>
          <a:prstGeom prst="roundRect">
            <a:avLst>
              <a:gd name="adj" fmla="val 3614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pPr marL="134938" indent="-134938" defTabSz="973104">
              <a:lnSpc>
                <a:spcPct val="120000"/>
              </a:lnSpc>
              <a:spcBef>
                <a:spcPts val="500"/>
              </a:spcBef>
              <a:defRPr/>
            </a:pPr>
            <a:r>
              <a:rPr kumimoji="0" lang="en-US" altLang="ko-KR" sz="1200" b="1" smtClean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55.6</a:t>
            </a:r>
            <a:r>
              <a:rPr kumimoji="0" lang="ko-KR" altLang="en-US" sz="1200" b="1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점 </a:t>
            </a:r>
            <a:r>
              <a:rPr kumimoji="0" lang="en-US" altLang="ko-KR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(</a:t>
            </a:r>
            <a:r>
              <a:rPr kumimoji="0" lang="ko-KR" altLang="en-US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최저</a:t>
            </a:r>
            <a:r>
              <a:rPr kumimoji="0" lang="en-US" altLang="ko-KR" sz="1200" b="1" dirty="0">
                <a:solidFill>
                  <a:schemeClr val="tx1"/>
                </a:solidFill>
                <a:latin typeface="산돌고딕 M" pitchFamily="18" charset="-127"/>
                <a:ea typeface="산돌고딕 M" pitchFamily="18" charset="-127"/>
              </a:rPr>
              <a:t>)</a:t>
            </a:r>
          </a:p>
        </p:txBody>
      </p:sp>
      <p:sp>
        <p:nvSpPr>
          <p:cNvPr id="37" name="오각형 36"/>
          <p:cNvSpPr/>
          <p:nvPr/>
        </p:nvSpPr>
        <p:spPr>
          <a:xfrm>
            <a:off x="415924" y="3938652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74675" y="4025900"/>
            <a:ext cx="276225" cy="244475"/>
            <a:chOff x="3990" y="1446"/>
            <a:chExt cx="312" cy="270"/>
          </a:xfrm>
        </p:grpSpPr>
        <p:sp>
          <p:nvSpPr>
            <p:cNvPr id="33861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862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3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60" name="모서리가 둥근 직사각형 59"/>
          <p:cNvSpPr/>
          <p:nvPr/>
        </p:nvSpPr>
        <p:spPr bwMode="auto">
          <a:xfrm>
            <a:off x="1218312" y="3800786"/>
            <a:ext cx="8127176" cy="468000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5300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반면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농업기술연구원 미래농업연구과의 가공관련 현장 애로해결 시책의 만족도가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/>
            </a:r>
            <a:b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</a:b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55.6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점으로 매우 낮은 수준에 머물러 있음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.</a:t>
            </a:r>
            <a:endParaRPr kumimoji="0" lang="en-US" altLang="ko-KR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1462088" y="4354513"/>
            <a:ext cx="8027987" cy="22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그외 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도정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조정통합기능 강화 시책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(69.3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역시 전체 대비 만족도 수준이 낮은 수준임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62" name="오각형 61"/>
          <p:cNvSpPr/>
          <p:nvPr/>
        </p:nvSpPr>
        <p:spPr>
          <a:xfrm>
            <a:off x="415924" y="5505064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574675" y="5576888"/>
            <a:ext cx="276225" cy="242887"/>
            <a:chOff x="3990" y="1446"/>
            <a:chExt cx="312" cy="270"/>
          </a:xfrm>
        </p:grpSpPr>
        <p:sp>
          <p:nvSpPr>
            <p:cNvPr id="33859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860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4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75" name="모서리가 둥근 직사각형 74"/>
          <p:cNvSpPr/>
          <p:nvPr/>
        </p:nvSpPr>
        <p:spPr bwMode="auto">
          <a:xfrm>
            <a:off x="1218312" y="5367198"/>
            <a:ext cx="8127176" cy="468000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5300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측정항목에서는 필요성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(86.8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),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투명성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76.0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),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일관성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(70.2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등이 평균치 이상의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/>
            </a:r>
            <a:b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</a:b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높은 평가를 받은 반면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의견수렴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전문성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홍보성 등의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항목이 개선요소로 나타남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.</a:t>
            </a:r>
            <a:endParaRPr kumimoji="0" lang="en-US" altLang="ko-KR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1462088" y="5921375"/>
            <a:ext cx="8027987" cy="51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필요성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(86.8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),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투명성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76.0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),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일관성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(70.2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은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전체 종합 만족도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(69.8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보다 높게 나타난 항목인 반면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</a:t>
            </a:r>
          </a:p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의견수렴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(68.7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),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전문성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(68.3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).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홍보성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63.0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항목은 종합만족도 수준 대비 낮은 수준에 머물러 있음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제목 2"/>
          <p:cNvSpPr>
            <a:spLocks noGrp="1"/>
          </p:cNvSpPr>
          <p:nvPr>
            <p:ph type="title"/>
          </p:nvPr>
        </p:nvSpPr>
        <p:spPr>
          <a:xfrm>
            <a:off x="349250" y="200546"/>
            <a:ext cx="4263988" cy="384721"/>
          </a:xfrm>
        </p:spPr>
        <p:txBody>
          <a:bodyPr/>
          <a:lstStyle/>
          <a:p>
            <a:r>
              <a:rPr lang="en-US" altLang="ko-KR"/>
              <a:t>Ⅱ. </a:t>
            </a:r>
            <a:r>
              <a:rPr lang="ko-KR" altLang="en-US" smtClean="0"/>
              <a:t>전체 결과 요약</a:t>
            </a:r>
            <a:r>
              <a:rPr lang="en-US" altLang="ko-KR" smtClean="0"/>
              <a:t>(5</a:t>
            </a:r>
            <a:r>
              <a:rPr lang="ko-KR" altLang="en-US" smtClean="0"/>
              <a:t>개 선택시책</a:t>
            </a:r>
            <a:r>
              <a:rPr lang="en-US" altLang="ko-KR" smtClean="0"/>
              <a:t>)</a:t>
            </a:r>
            <a:endParaRPr/>
          </a:p>
        </p:txBody>
      </p:sp>
      <p:sp>
        <p:nvSpPr>
          <p:cNvPr id="34819" name="TextBox 41"/>
          <p:cNvSpPr txBox="1">
            <a:spLocks noChangeArrowheads="1"/>
          </p:cNvSpPr>
          <p:nvPr/>
        </p:nvSpPr>
        <p:spPr bwMode="auto">
          <a:xfrm>
            <a:off x="390525" y="776288"/>
            <a:ext cx="136207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1.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전체 결과 요약</a:t>
            </a: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1218311" y="1402110"/>
            <a:ext cx="8271763" cy="468000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5300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IPA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분석 결과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일관성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효과성 </a:t>
            </a:r>
            <a:r>
              <a:rPr kumimoji="0" lang="ko-KR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등이 최우선 개선요소로 나타난 반면</a:t>
            </a:r>
            <a:r>
              <a:rPr kumimoji="0"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</a:t>
            </a:r>
          </a:p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필요성과 투명성은 유지관리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영역에</a:t>
            </a:r>
            <a:r>
              <a:rPr kumimoji="0" lang="en-US" altLang="ko-KR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의견수렴과 전문성</a:t>
            </a:r>
            <a:r>
              <a:rPr kumimoji="0" lang="en-US" altLang="ko-KR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ko-KR" altLang="en-US" sz="15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홍보성은 중점개선영역에 </a:t>
            </a:r>
            <a:r>
              <a:rPr kumimoji="0"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위치</a:t>
            </a:r>
            <a:endParaRPr kumimoji="0" lang="en-US" altLang="ko-KR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1462088" y="1955800"/>
            <a:ext cx="8027987" cy="957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유지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관리 영역에 위치하는 항목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중요도 低 만족도 高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: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필요성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투명성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※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충남도가 추진하는 시책은 정책수요가 높으며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시책추진에서의 투명성도 평균 대비 높은 수준임</a:t>
            </a:r>
            <a:endParaRPr kumimoji="0" lang="en-US" altLang="ko-KR" sz="1300" smtClean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최우선 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개선 영역에 위치하는 항목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(</a:t>
            </a:r>
            <a:r>
              <a:rPr kumimoji="0" lang="ko-KR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중요도 高 만족도 低</a:t>
            </a:r>
            <a:r>
              <a:rPr kumimoji="0" lang="en-US" altLang="ko-K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) 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: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일관성과 효과성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/>
            </a:r>
            <a:b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</a:b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※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사업 추진과정에서의 정책일관성의 유지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,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실제 정책효과의 가시적 달성 측면의 만족도가 다소 미흡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70" name="오각형 69"/>
          <p:cNvSpPr/>
          <p:nvPr/>
        </p:nvSpPr>
        <p:spPr>
          <a:xfrm>
            <a:off x="416496" y="1407039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74675" y="1474788"/>
            <a:ext cx="276225" cy="242887"/>
            <a:chOff x="3990" y="1446"/>
            <a:chExt cx="312" cy="270"/>
          </a:xfrm>
        </p:grpSpPr>
        <p:sp>
          <p:nvSpPr>
            <p:cNvPr id="34828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829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5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제목 2"/>
          <p:cNvSpPr>
            <a:spLocks noGrp="1"/>
          </p:cNvSpPr>
          <p:nvPr>
            <p:ph type="title"/>
          </p:nvPr>
        </p:nvSpPr>
        <p:spPr>
          <a:xfrm>
            <a:off x="349250" y="200546"/>
            <a:ext cx="4263988" cy="384721"/>
          </a:xfrm>
        </p:spPr>
        <p:txBody>
          <a:bodyPr/>
          <a:lstStyle/>
          <a:p>
            <a:r>
              <a:rPr lang="en-US" altLang="ko-KR"/>
              <a:t>Ⅱ. </a:t>
            </a:r>
            <a:r>
              <a:rPr lang="ko-KR" altLang="en-US" smtClean="0"/>
              <a:t>전체 결과 요약</a:t>
            </a:r>
            <a:r>
              <a:rPr lang="en-US" altLang="ko-KR" smtClean="0"/>
              <a:t>(5</a:t>
            </a:r>
            <a:r>
              <a:rPr lang="ko-KR" altLang="en-US" smtClean="0"/>
              <a:t>개 선택시책</a:t>
            </a:r>
            <a:r>
              <a:rPr lang="en-US" altLang="ko-KR" smtClean="0"/>
              <a:t>)</a:t>
            </a:r>
            <a:endParaRPr/>
          </a:p>
        </p:txBody>
      </p:sp>
      <p:sp>
        <p:nvSpPr>
          <p:cNvPr id="35843" name="TextBox 23"/>
          <p:cNvSpPr txBox="1">
            <a:spLocks noChangeArrowheads="1"/>
          </p:cNvSpPr>
          <p:nvPr/>
        </p:nvSpPr>
        <p:spPr bwMode="auto">
          <a:xfrm>
            <a:off x="390525" y="776288"/>
            <a:ext cx="31734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2.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핵심 발견사항</a:t>
            </a:r>
            <a:r>
              <a:rPr lang="en-US" altLang="ko-KR" sz="1500">
                <a:latin typeface="산돌고딕B" pitchFamily="18" charset="-127"/>
                <a:ea typeface="산돌고딕B" pitchFamily="18" charset="-127"/>
              </a:rPr>
              <a:t>(Key Findings) </a:t>
            </a:r>
            <a:r>
              <a:rPr lang="ko-KR" altLang="en-US" sz="1500">
                <a:latin typeface="산돌고딕B" pitchFamily="18" charset="-127"/>
                <a:ea typeface="산돌고딕B" pitchFamily="18" charset="-127"/>
              </a:rPr>
              <a:t>및 결론</a:t>
            </a:r>
          </a:p>
        </p:txBody>
      </p:sp>
      <p:sp>
        <p:nvSpPr>
          <p:cNvPr id="22" name="오각형 21"/>
          <p:cNvSpPr/>
          <p:nvPr/>
        </p:nvSpPr>
        <p:spPr>
          <a:xfrm>
            <a:off x="415924" y="1413720"/>
            <a:ext cx="720000" cy="468000"/>
          </a:xfrm>
          <a:prstGeom prst="homePlate">
            <a:avLst>
              <a:gd name="adj" fmla="val 2280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72000" tIns="180000" rIns="0" bIns="0" anchor="ctr"/>
          <a:lstStyle/>
          <a:p>
            <a:pPr defTabSz="91440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74675" y="1493838"/>
            <a:ext cx="276225" cy="242887"/>
            <a:chOff x="3990" y="1446"/>
            <a:chExt cx="312" cy="270"/>
          </a:xfrm>
        </p:grpSpPr>
        <p:sp>
          <p:nvSpPr>
            <p:cNvPr id="35877" name="AutoShape 20"/>
            <p:cNvSpPr>
              <a:spLocks noChangeArrowheads="1"/>
            </p:cNvSpPr>
            <p:nvPr/>
          </p:nvSpPr>
          <p:spPr bwMode="auto">
            <a:xfrm>
              <a:off x="3990" y="1506"/>
              <a:ext cx="312" cy="21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366"/>
                </a:gs>
                <a:gs pos="100000">
                  <a:srgbClr val="00182F"/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5878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4059" y="1446"/>
              <a:ext cx="174" cy="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3600" i="1" kern="10"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1</a:t>
              </a:r>
              <a:endParaRPr lang="ko-KR" altLang="en-US" sz="3600" i="1" kern="10">
                <a:ln w="9525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27" name="모서리가 둥근 직사각형 26"/>
          <p:cNvSpPr/>
          <p:nvPr/>
        </p:nvSpPr>
        <p:spPr bwMode="auto">
          <a:xfrm>
            <a:off x="1217613" y="1408113"/>
            <a:ext cx="8272462" cy="468312"/>
          </a:xfrm>
          <a:prstGeom prst="roundRect">
            <a:avLst>
              <a:gd name="adj" fmla="val 48143"/>
            </a:avLst>
          </a:prstGeom>
          <a:gradFill flip="none" rotWithShape="1">
            <a:gsLst>
              <a:gs pos="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충남도 주요 </a:t>
            </a:r>
            <a:r>
              <a:rPr kumimoji="0" lang="ko-KR" alt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선택시책만족도</a:t>
            </a:r>
            <a:r>
              <a:rPr kumimoji="0" lang="en-US" altLang="ko-KR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, </a:t>
            </a:r>
            <a:r>
              <a:rPr kumimoji="0"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‘</a:t>
            </a:r>
            <a:r>
              <a:rPr kumimoji="0" lang="ko-KR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만족</a:t>
            </a:r>
            <a:r>
              <a:rPr kumimoji="0" lang="en-US" altLang="ko-KR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(69.8</a:t>
            </a:r>
            <a:r>
              <a:rPr kumimoji="0" lang="ko-KR" alt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점</a:t>
            </a:r>
            <a:r>
              <a:rPr kumimoji="0"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)’ </a:t>
            </a:r>
            <a:r>
              <a:rPr kumimoji="0"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산돌고딕B" pitchFamily="18" charset="-127"/>
                <a:ea typeface="산돌고딕B" pitchFamily="18" charset="-127"/>
              </a:rPr>
              <a:t>수준 달성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462088" y="1962150"/>
            <a:ext cx="8027987" cy="814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가공관련 현장 애로해결 시책의 만족도가 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55.6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점으로 특히 낮게 나타남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</a:t>
            </a:r>
            <a:endParaRPr kumimoji="0" lang="en-US" altLang="ko-KR" sz="130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충남도청의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선택시책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종합만족도는 수준은 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‘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만족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’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 수준임</a:t>
            </a: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endParaRPr kumimoji="0" lang="ko-KR" altLang="en-US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  <a:p>
            <a:pPr marL="223838" indent="-223838" defTabSz="973104" fontAlgn="auto" latinLnBrk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산돌명조B" pitchFamily="18" charset="-127"/>
              <a:buChar char="▷"/>
              <a:defRPr/>
            </a:pPr>
            <a:r>
              <a:rPr kumimoji="0" lang="en-US" altLang="ko-KR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75.0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점 이상을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단기 목표로 상정하고 </a:t>
            </a:r>
            <a:r>
              <a:rPr kumimoji="0" lang="ko-KR" altLang="en-US" sz="1300" smtClean="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만족도 제고 노력을 </a:t>
            </a:r>
            <a:r>
              <a:rPr kumimoji="0" lang="ko-KR" altLang="en-US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진행할 필요가 있음</a:t>
            </a:r>
            <a:r>
              <a:rPr kumimoji="0" lang="en-US" altLang="ko-KR" sz="1300">
                <a:solidFill>
                  <a:schemeClr val="tx1">
                    <a:lumMod val="95000"/>
                    <a:lumOff val="5000"/>
                  </a:schemeClr>
                </a:solidFill>
                <a:latin typeface="산돌고딕 L" pitchFamily="18" charset="-127"/>
                <a:ea typeface="산돌고딕 L" pitchFamily="18" charset="-127"/>
              </a:rPr>
              <a:t>.</a:t>
            </a:r>
            <a:endParaRPr kumimoji="0" lang="en-US" altLang="ko-KR" sz="1300" dirty="0">
              <a:solidFill>
                <a:schemeClr val="tx1">
                  <a:lumMod val="95000"/>
                  <a:lumOff val="5000"/>
                </a:schemeClr>
              </a:solidFill>
              <a:latin typeface="산돌고딕 L" pitchFamily="18" charset="-127"/>
              <a:ea typeface="산돌고딕 L" pitchFamily="18" charset="-127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/>
        </p:nvGraphicFramePr>
        <p:xfrm>
          <a:off x="1374775" y="4122738"/>
          <a:ext cx="7250696" cy="652995"/>
        </p:xfrm>
        <a:graphic>
          <a:graphicData uri="http://schemas.openxmlformats.org/drawingml/2006/table">
            <a:tbl>
              <a:tblPr/>
              <a:tblGrid>
                <a:gridCol w="1812674"/>
                <a:gridCol w="1812674"/>
                <a:gridCol w="1812674"/>
                <a:gridCol w="1812674"/>
              </a:tblGrid>
              <a:tr h="65299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17375D"/>
                          </a:solidFill>
                          <a:latin typeface="돋움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latin typeface="돋움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latin typeface="돋움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latin typeface="돋움"/>
                        </a:rPr>
                        <a:t>　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cxnSp>
        <p:nvCxnSpPr>
          <p:cNvPr id="43" name="직선 연결선 42"/>
          <p:cNvCxnSpPr/>
          <p:nvPr/>
        </p:nvCxnSpPr>
        <p:spPr>
          <a:xfrm>
            <a:off x="411163" y="7161213"/>
            <a:ext cx="9144000" cy="158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64" name="Text Box 11"/>
          <p:cNvSpPr txBox="1">
            <a:spLocks noChangeArrowheads="1"/>
          </p:cNvSpPr>
          <p:nvPr/>
        </p:nvSpPr>
        <p:spPr bwMode="auto">
          <a:xfrm>
            <a:off x="1231900" y="4846638"/>
            <a:ext cx="3841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en-US" alt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0</a:t>
            </a:r>
            <a:r>
              <a:rPr kumimoji="0" lang="ko-KR" altLang="en-US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점</a:t>
            </a:r>
            <a:endParaRPr kumimoji="0" lang="ko-KR" sz="1200">
              <a:latin typeface="산돌고딕 L" pitchFamily="18" charset="-127"/>
              <a:ea typeface="산돌고딕 L" pitchFamily="18" charset="-127"/>
              <a:cs typeface="Arial" charset="0"/>
            </a:endParaRPr>
          </a:p>
        </p:txBody>
      </p:sp>
      <p:sp>
        <p:nvSpPr>
          <p:cNvPr id="35865" name="Text Box 13"/>
          <p:cNvSpPr txBox="1">
            <a:spLocks noChangeArrowheads="1"/>
          </p:cNvSpPr>
          <p:nvPr/>
        </p:nvSpPr>
        <p:spPr bwMode="auto">
          <a:xfrm>
            <a:off x="2865438" y="4846638"/>
            <a:ext cx="59848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en-US" alt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25.0</a:t>
            </a:r>
            <a:r>
              <a:rPr kumimoji="0" 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점</a:t>
            </a:r>
            <a:endParaRPr kumimoji="0" lang="ko-KR" sz="1200">
              <a:latin typeface="산돌고딕 L" pitchFamily="18" charset="-127"/>
              <a:ea typeface="산돌고딕 L" pitchFamily="18" charset="-127"/>
              <a:cs typeface="Arial" charset="0"/>
            </a:endParaRPr>
          </a:p>
        </p:txBody>
      </p:sp>
      <p:sp>
        <p:nvSpPr>
          <p:cNvPr id="35866" name="Text Box 15"/>
          <p:cNvSpPr txBox="1">
            <a:spLocks noChangeArrowheads="1"/>
          </p:cNvSpPr>
          <p:nvPr/>
        </p:nvSpPr>
        <p:spPr bwMode="auto">
          <a:xfrm>
            <a:off x="4737100" y="4846638"/>
            <a:ext cx="6429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en-US" alt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50.0</a:t>
            </a:r>
            <a:r>
              <a:rPr kumimoji="0" 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점</a:t>
            </a:r>
            <a:endParaRPr kumimoji="0" lang="ko-KR" sz="1200">
              <a:latin typeface="산돌고딕 L" pitchFamily="18" charset="-127"/>
              <a:ea typeface="산돌고딕 L" pitchFamily="18" charset="-127"/>
              <a:cs typeface="Arial" charset="0"/>
            </a:endParaRPr>
          </a:p>
        </p:txBody>
      </p:sp>
      <p:sp>
        <p:nvSpPr>
          <p:cNvPr id="35867" name="Text Box 18"/>
          <p:cNvSpPr txBox="1">
            <a:spLocks noChangeArrowheads="1"/>
          </p:cNvSpPr>
          <p:nvPr/>
        </p:nvSpPr>
        <p:spPr bwMode="auto">
          <a:xfrm>
            <a:off x="6731000" y="4846638"/>
            <a:ext cx="5984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en-US" alt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75.0</a:t>
            </a:r>
            <a:r>
              <a:rPr kumimoji="0" 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점</a:t>
            </a:r>
            <a:endParaRPr kumimoji="0" lang="ko-KR" sz="1200">
              <a:latin typeface="산돌고딕 L" pitchFamily="18" charset="-127"/>
              <a:ea typeface="산돌고딕 L" pitchFamily="18" charset="-127"/>
              <a:cs typeface="Arial" charset="0"/>
            </a:endParaRPr>
          </a:p>
        </p:txBody>
      </p:sp>
      <p:sp>
        <p:nvSpPr>
          <p:cNvPr id="35869" name="Text Box 10"/>
          <p:cNvSpPr txBox="1">
            <a:spLocks noChangeArrowheads="1"/>
          </p:cNvSpPr>
          <p:nvPr/>
        </p:nvSpPr>
        <p:spPr bwMode="auto">
          <a:xfrm>
            <a:off x="1231900" y="3443288"/>
            <a:ext cx="484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매우</a:t>
            </a:r>
            <a:endParaRPr kumimoji="0" lang="en-US" altLang="ko-KR" sz="1200">
              <a:latin typeface="산돌고딕 L" pitchFamily="18" charset="-127"/>
              <a:ea typeface="산돌고딕 L" pitchFamily="18" charset="-127"/>
            </a:endParaRPr>
          </a:p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불만족</a:t>
            </a:r>
            <a:endParaRPr kumimoji="0" lang="ko-KR" sz="12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0" name="Text Box 12"/>
          <p:cNvSpPr txBox="1">
            <a:spLocks noChangeArrowheads="1"/>
          </p:cNvSpPr>
          <p:nvPr/>
        </p:nvSpPr>
        <p:spPr bwMode="auto">
          <a:xfrm>
            <a:off x="2505075" y="3467100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불만족</a:t>
            </a:r>
            <a:endParaRPr kumimoji="0" lang="en-US" altLang="ko-KR" sz="1200">
              <a:latin typeface="산돌고딕 L" pitchFamily="18" charset="-127"/>
              <a:ea typeface="산돌고딕 L" pitchFamily="18" charset="-127"/>
            </a:endParaRPr>
          </a:p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하는 편</a:t>
            </a:r>
            <a:endParaRPr kumimoji="0" lang="ko-KR" sz="12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1" name="Text Box 14"/>
          <p:cNvSpPr txBox="1">
            <a:spLocks noChangeArrowheads="1"/>
          </p:cNvSpPr>
          <p:nvPr/>
        </p:nvSpPr>
        <p:spPr bwMode="auto">
          <a:xfrm>
            <a:off x="6470650" y="3489325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만족</a:t>
            </a:r>
            <a:endParaRPr kumimoji="0" lang="en-US" altLang="ko-KR" sz="1200">
              <a:latin typeface="산돌고딕 L" pitchFamily="18" charset="-127"/>
              <a:ea typeface="산돌고딕 L" pitchFamily="18" charset="-127"/>
            </a:endParaRPr>
          </a:p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하는 편</a:t>
            </a:r>
            <a:endParaRPr kumimoji="0" lang="ko-KR" sz="12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2" name="Text Box 12"/>
          <p:cNvSpPr txBox="1">
            <a:spLocks noChangeArrowheads="1"/>
          </p:cNvSpPr>
          <p:nvPr/>
        </p:nvSpPr>
        <p:spPr bwMode="auto">
          <a:xfrm>
            <a:off x="4652963" y="3489325"/>
            <a:ext cx="508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중간</a:t>
            </a:r>
            <a:r>
              <a:rPr kumimoji="0" lang="en-US" altLang="ko-KR" sz="1200">
                <a:latin typeface="산돌고딕 L" pitchFamily="18" charset="-127"/>
                <a:ea typeface="산돌고딕 L" pitchFamily="18" charset="-127"/>
              </a:rPr>
              <a:t>/</a:t>
            </a:r>
          </a:p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보통</a:t>
            </a:r>
            <a:endParaRPr kumimoji="0" lang="ko-KR" sz="12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3" name="Text Box 12"/>
          <p:cNvSpPr txBox="1">
            <a:spLocks noChangeArrowheads="1"/>
          </p:cNvSpPr>
          <p:nvPr/>
        </p:nvSpPr>
        <p:spPr bwMode="auto">
          <a:xfrm>
            <a:off x="8089900" y="3417888"/>
            <a:ext cx="508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매우</a:t>
            </a:r>
            <a:endParaRPr kumimoji="0" lang="en-US" altLang="ko-KR" sz="1200">
              <a:latin typeface="산돌고딕 L" pitchFamily="18" charset="-127"/>
              <a:ea typeface="산돌고딕 L" pitchFamily="18" charset="-127"/>
            </a:endParaRPr>
          </a:p>
          <a:p>
            <a:pPr algn="ctr" defTabSz="914400"/>
            <a:r>
              <a:rPr kumimoji="0" lang="ko-KR" altLang="en-US" sz="1200">
                <a:latin typeface="산돌고딕 L" pitchFamily="18" charset="-127"/>
                <a:ea typeface="산돌고딕 L" pitchFamily="18" charset="-127"/>
              </a:rPr>
              <a:t>만족</a:t>
            </a:r>
            <a:endParaRPr kumimoji="0" lang="ko-KR" sz="120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4" name="Text Box 20"/>
          <p:cNvSpPr txBox="1">
            <a:spLocks noChangeArrowheads="1"/>
          </p:cNvSpPr>
          <p:nvPr/>
        </p:nvSpPr>
        <p:spPr bwMode="auto">
          <a:xfrm>
            <a:off x="8161338" y="4846638"/>
            <a:ext cx="7143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 defTabSz="914400"/>
            <a:r>
              <a:rPr kumimoji="0" lang="en-US" alt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100</a:t>
            </a:r>
            <a:r>
              <a:rPr kumimoji="0" lang="ko-KR" sz="1200">
                <a:solidFill>
                  <a:schemeClr val="tx2"/>
                </a:solidFill>
                <a:latin typeface="산돌고딕 L" pitchFamily="18" charset="-127"/>
                <a:ea typeface="산돌고딕 L" pitchFamily="18" charset="-127"/>
                <a:cs typeface="Arial" charset="0"/>
              </a:rPr>
              <a:t>점</a:t>
            </a:r>
            <a:endParaRPr kumimoji="0" lang="ko-KR" sz="1200">
              <a:latin typeface="산돌고딕 L" pitchFamily="18" charset="-127"/>
              <a:ea typeface="산돌고딕 L" pitchFamily="18" charset="-127"/>
              <a:cs typeface="Arial" charset="0"/>
            </a:endParaRPr>
          </a:p>
        </p:txBody>
      </p:sp>
      <p:sp>
        <p:nvSpPr>
          <p:cNvPr id="62" name="모서리가 둥근 사각형 설명선 61"/>
          <p:cNvSpPr/>
          <p:nvPr/>
        </p:nvSpPr>
        <p:spPr>
          <a:xfrm>
            <a:off x="3030785" y="5716588"/>
            <a:ext cx="2354263" cy="571500"/>
          </a:xfrm>
          <a:prstGeom prst="wedgeRoundRectCallout">
            <a:avLst>
              <a:gd name="adj1" fmla="val 81716"/>
              <a:gd name="adj2" fmla="val -249958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smtClean="0">
                <a:latin typeface="산돌고딕 L" pitchFamily="18" charset="-127"/>
                <a:ea typeface="산돌고딕 L" pitchFamily="18" charset="-127"/>
              </a:rPr>
              <a:t>2011</a:t>
            </a:r>
            <a:r>
              <a:rPr kumimoji="0" lang="ko-KR" altLang="en-US" sz="1400" b="1" smtClean="0">
                <a:latin typeface="산돌고딕 L" pitchFamily="18" charset="-127"/>
                <a:ea typeface="산돌고딕 L" pitchFamily="18" charset="-127"/>
              </a:rPr>
              <a:t>년도 </a:t>
            </a:r>
            <a:r>
              <a:rPr kumimoji="0" lang="ko-KR" altLang="en-US" sz="1400" b="1">
                <a:latin typeface="산돌고딕 L" pitchFamily="18" charset="-127"/>
                <a:ea typeface="산돌고딕 L" pitchFamily="18" charset="-127"/>
              </a:rPr>
              <a:t>종합시책만족도</a:t>
            </a:r>
            <a:endParaRPr kumimoji="0" lang="en-US" altLang="ko-KR" sz="1400" b="1" dirty="0">
              <a:latin typeface="산돌고딕 L" pitchFamily="18" charset="-127"/>
              <a:ea typeface="산돌고딕 L" pitchFamily="18" charset="-127"/>
            </a:endParaRPr>
          </a:p>
          <a:p>
            <a:pPr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i="1" smtClean="0">
                <a:latin typeface="산돌고딕 L" pitchFamily="18" charset="-127"/>
                <a:ea typeface="산돌고딕 L" pitchFamily="18" charset="-127"/>
              </a:rPr>
              <a:t>69.8</a:t>
            </a:r>
            <a:r>
              <a:rPr kumimoji="0" lang="ko-KR" altLang="en-US" sz="2000" b="1" i="1" smtClean="0">
                <a:latin typeface="산돌고딕 L" pitchFamily="18" charset="-127"/>
                <a:ea typeface="산돌고딕 L" pitchFamily="18" charset="-127"/>
              </a:rPr>
              <a:t>점</a:t>
            </a:r>
            <a:endParaRPr kumimoji="0" lang="ko-KR" altLang="en-US" sz="2000" b="1" i="1" dirty="0">
              <a:latin typeface="산돌고딕 L" pitchFamily="18" charset="-127"/>
              <a:ea typeface="산돌고딕 L" pitchFamily="18" charset="-127"/>
            </a:endParaRPr>
          </a:p>
        </p:txBody>
      </p:sp>
      <p:sp>
        <p:nvSpPr>
          <p:cNvPr id="35876" name="Oval 35"/>
          <p:cNvSpPr>
            <a:spLocks noChangeArrowheads="1"/>
          </p:cNvSpPr>
          <p:nvPr/>
        </p:nvSpPr>
        <p:spPr bwMode="auto">
          <a:xfrm>
            <a:off x="6062836" y="4492625"/>
            <a:ext cx="114300" cy="114300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>
              <a:lnSpc>
                <a:spcPct val="110000"/>
              </a:lnSpc>
              <a:spcBef>
                <a:spcPct val="40000"/>
              </a:spcBef>
              <a:buSzPct val="70000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432050" y="2679700"/>
            <a:ext cx="5111750" cy="7381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279400" indent="-279400" algn="ctr" defTabSz="9731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감사합니다</a:t>
            </a:r>
          </a:p>
        </p:txBody>
      </p:sp>
      <p:grpSp>
        <p:nvGrpSpPr>
          <p:cNvPr id="36868" name="그룹 8"/>
          <p:cNvGrpSpPr>
            <a:grpSpLocks/>
          </p:cNvGrpSpPr>
          <p:nvPr/>
        </p:nvGrpSpPr>
        <p:grpSpPr bwMode="auto">
          <a:xfrm>
            <a:off x="5524500" y="4205288"/>
            <a:ext cx="3986213" cy="1641475"/>
            <a:chOff x="541338" y="1147763"/>
            <a:chExt cx="2901950" cy="1144587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t="8047"/>
            <a:stretch>
              <a:fillRect/>
            </a:stretch>
          </p:blipFill>
          <p:spPr bwMode="auto">
            <a:xfrm>
              <a:off x="541338" y="1152121"/>
              <a:ext cx="900008" cy="1139220"/>
            </a:xfrm>
            <a:prstGeom prst="roundRect">
              <a:avLst>
                <a:gd name="adj" fmla="val 5398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41624" y="1153754"/>
              <a:ext cx="900008" cy="1136738"/>
            </a:xfrm>
            <a:prstGeom prst="roundRect">
              <a:avLst>
                <a:gd name="adj" fmla="val 551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43281" y="1147763"/>
              <a:ext cx="900007" cy="1144587"/>
            </a:xfrm>
            <a:prstGeom prst="roundRect">
              <a:avLst>
                <a:gd name="adj" fmla="val 7639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직사각형 6"/>
          <p:cNvSpPr/>
          <p:nvPr/>
        </p:nvSpPr>
        <p:spPr>
          <a:xfrm>
            <a:off x="9220522" y="6745610"/>
            <a:ext cx="64807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82F5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marL="279400" indent="-279400">
          <a:defRPr sz="1000" b="0" smtClean="0">
            <a:solidFill>
              <a:schemeClr val="tx1">
                <a:lumMod val="75000"/>
                <a:lumOff val="25000"/>
              </a:schemeClr>
            </a:solidFill>
            <a:latin typeface="Trebuchet MS" pitchFamily="34" charset="0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18722</TotalTime>
  <Words>4424</Words>
  <Application>Microsoft Office PowerPoint</Application>
  <PresentationFormat>사용자 지정</PresentationFormat>
  <Paragraphs>1440</Paragraphs>
  <Slides>37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37</vt:i4>
      </vt:variant>
    </vt:vector>
  </HeadingPairs>
  <TitlesOfParts>
    <vt:vector size="40" baseType="lpstr">
      <vt:lpstr>Office 테마</vt:lpstr>
      <vt:lpstr>Microsoft Excel 97-2003 워크시트</vt:lpstr>
      <vt:lpstr>Worksheet</vt:lpstr>
      <vt:lpstr>PowerPoint 프레젠테이션</vt:lpstr>
      <vt:lpstr>Contents</vt:lpstr>
      <vt:lpstr>PowerPoint 프레젠테이션</vt:lpstr>
      <vt:lpstr>Ⅰ. 조사배경 및 목적</vt:lpstr>
      <vt:lpstr>Ⅱ. 조사 범위</vt:lpstr>
      <vt:lpstr>Ⅱ. 조사 범위</vt:lpstr>
      <vt:lpstr>Ⅲ. 조사 추진 경과</vt:lpstr>
      <vt:lpstr>Ⅳ. 조사 모형</vt:lpstr>
      <vt:lpstr>Ⅴ. 조사항목의 구성</vt:lpstr>
      <vt:lpstr>Ⅵ. 2011년도 조사 설계</vt:lpstr>
      <vt:lpstr>Ⅶ. 응답자특성표</vt:lpstr>
      <vt:lpstr>Ⅶ. 응답자특성표</vt:lpstr>
      <vt:lpstr>Ⅶ. 응답자특성표</vt:lpstr>
      <vt:lpstr>PowerPoint 프레젠테이션</vt:lpstr>
      <vt:lpstr>Ⅰ. 필수시책 만족도</vt:lpstr>
      <vt:lpstr>Ⅰ. 필수시책 만족도</vt:lpstr>
      <vt:lpstr>Ⅱ. 조사대상별 만족도 </vt:lpstr>
      <vt:lpstr>Ⅲ. 평가요소별 만족도</vt:lpstr>
      <vt:lpstr>Ⅳ. 개선요소 도출을 위한 포트폴리오 분석</vt:lpstr>
      <vt:lpstr>Ⅳ. 개선요소 도출을 위한 포트폴리오 분석</vt:lpstr>
      <vt:lpstr>Ⅴ. 시책별 만족도 종합</vt:lpstr>
      <vt:lpstr>Ⅴ. 시책별 만족도 종합</vt:lpstr>
      <vt:lpstr>Ⅴ. 시책별 만족도 종합</vt:lpstr>
      <vt:lpstr>PowerPoint 프레젠테이션</vt:lpstr>
      <vt:lpstr>Ⅰ. 선택시책 만족도</vt:lpstr>
      <vt:lpstr>Ⅱ. 조사대상자별 만족도</vt:lpstr>
      <vt:lpstr>Ⅰ. 평가요소별 만족도</vt:lpstr>
      <vt:lpstr>Ⅰ. 개선요소 도출을 위한 포트폴리오 분석</vt:lpstr>
      <vt:lpstr>Ⅰ. 선택시책별 만족도 종합</vt:lpstr>
      <vt:lpstr>PowerPoint 프레젠테이션</vt:lpstr>
      <vt:lpstr>Ⅰ. 전체 결과 요약(70개 필수시책)</vt:lpstr>
      <vt:lpstr>Ⅰ. 전체 결과 요약(70개 필수시책)</vt:lpstr>
      <vt:lpstr>Ⅰ. 전체 결과 요약(70개 필수시책)</vt:lpstr>
      <vt:lpstr>Ⅱ. 전체 결과 요약(5개 선택시책)</vt:lpstr>
      <vt:lpstr>Ⅱ. 전체 결과 요약(5개 선택시책)</vt:lpstr>
      <vt:lpstr>Ⅱ. 전체 결과 요약(5개 선택시책)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DSR</dc:title>
  <dc:creator>DSR</dc:creator>
  <cp:lastModifiedBy>user</cp:lastModifiedBy>
  <cp:revision>1717</cp:revision>
  <dcterms:created xsi:type="dcterms:W3CDTF">2008-12-26T05:24:22Z</dcterms:created>
  <dcterms:modified xsi:type="dcterms:W3CDTF">2012-06-18T02:30:05Z</dcterms:modified>
</cp:coreProperties>
</file>